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6" r:id="rId3"/>
    <p:sldId id="257" r:id="rId4"/>
    <p:sldId id="258" r:id="rId5"/>
    <p:sldId id="268" r:id="rId6"/>
    <p:sldId id="269" r:id="rId7"/>
    <p:sldId id="270" r:id="rId8"/>
    <p:sldId id="271" r:id="rId9"/>
    <p:sldId id="272" r:id="rId10"/>
    <p:sldId id="273" r:id="rId11"/>
    <p:sldId id="275" r:id="rId12"/>
    <p:sldId id="259" r:id="rId13"/>
    <p:sldId id="260" r:id="rId14"/>
    <p:sldId id="26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31"/>
  </p:normalViewPr>
  <p:slideViewPr>
    <p:cSldViewPr snapToGrid="0" snapToObjects="1">
      <p:cViewPr varScale="1">
        <p:scale>
          <a:sx n="101" d="100"/>
          <a:sy n="101" d="100"/>
        </p:scale>
        <p:origin x="464"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271F4-ED1C-AA41-A380-2F819A1C6BA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91E8BD-9D5E-D14A-A670-E8BC2DE312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DA499A2-E7D8-034E-A8FF-457755B6DCDE}"/>
              </a:ext>
            </a:extLst>
          </p:cNvPr>
          <p:cNvSpPr>
            <a:spLocks noGrp="1"/>
          </p:cNvSpPr>
          <p:nvPr>
            <p:ph type="dt" sz="half" idx="10"/>
          </p:nvPr>
        </p:nvSpPr>
        <p:spPr/>
        <p:txBody>
          <a:bodyPr/>
          <a:lstStyle/>
          <a:p>
            <a:fld id="{48ACC1C5-A8D1-B54C-9470-DE7CB6A98BE0}" type="datetimeFigureOut">
              <a:rPr lang="en-US" smtClean="0"/>
              <a:t>3/28/19</a:t>
            </a:fld>
            <a:endParaRPr lang="en-US"/>
          </a:p>
        </p:txBody>
      </p:sp>
      <p:sp>
        <p:nvSpPr>
          <p:cNvPr id="5" name="Footer Placeholder 4">
            <a:extLst>
              <a:ext uri="{FF2B5EF4-FFF2-40B4-BE49-F238E27FC236}">
                <a16:creationId xmlns:a16="http://schemas.microsoft.com/office/drawing/2014/main" id="{E76E2AF9-6560-6B49-B41F-EBCA242E7A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F4796E-4766-1B49-B21C-9478BAED72DD}"/>
              </a:ext>
            </a:extLst>
          </p:cNvPr>
          <p:cNvSpPr>
            <a:spLocks noGrp="1"/>
          </p:cNvSpPr>
          <p:nvPr>
            <p:ph type="sldNum" sz="quarter" idx="12"/>
          </p:nvPr>
        </p:nvSpPr>
        <p:spPr/>
        <p:txBody>
          <a:bodyPr/>
          <a:lstStyle/>
          <a:p>
            <a:fld id="{8364E821-CF25-EC48-A559-E22113DD3751}" type="slidenum">
              <a:rPr lang="en-US" smtClean="0"/>
              <a:t>‹#›</a:t>
            </a:fld>
            <a:endParaRPr lang="en-US"/>
          </a:p>
        </p:txBody>
      </p:sp>
    </p:spTree>
    <p:extLst>
      <p:ext uri="{BB962C8B-B14F-4D97-AF65-F5344CB8AC3E}">
        <p14:creationId xmlns:p14="http://schemas.microsoft.com/office/powerpoint/2010/main" val="2879835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20CAB-3E32-B74C-9E3C-F146618C03F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D09D554-CE90-DB44-B1EC-FAA4688D1D4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EB8523-D361-4C43-A7D4-8358F2ADF673}"/>
              </a:ext>
            </a:extLst>
          </p:cNvPr>
          <p:cNvSpPr>
            <a:spLocks noGrp="1"/>
          </p:cNvSpPr>
          <p:nvPr>
            <p:ph type="dt" sz="half" idx="10"/>
          </p:nvPr>
        </p:nvSpPr>
        <p:spPr/>
        <p:txBody>
          <a:bodyPr/>
          <a:lstStyle/>
          <a:p>
            <a:fld id="{48ACC1C5-A8D1-B54C-9470-DE7CB6A98BE0}" type="datetimeFigureOut">
              <a:rPr lang="en-US" smtClean="0"/>
              <a:t>3/28/19</a:t>
            </a:fld>
            <a:endParaRPr lang="en-US"/>
          </a:p>
        </p:txBody>
      </p:sp>
      <p:sp>
        <p:nvSpPr>
          <p:cNvPr id="5" name="Footer Placeholder 4">
            <a:extLst>
              <a:ext uri="{FF2B5EF4-FFF2-40B4-BE49-F238E27FC236}">
                <a16:creationId xmlns:a16="http://schemas.microsoft.com/office/drawing/2014/main" id="{5D3F8659-98B7-4C43-AA3A-7EE3A35FB3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034B99-C96B-4E48-9A2B-6378B680E8A5}"/>
              </a:ext>
            </a:extLst>
          </p:cNvPr>
          <p:cNvSpPr>
            <a:spLocks noGrp="1"/>
          </p:cNvSpPr>
          <p:nvPr>
            <p:ph type="sldNum" sz="quarter" idx="12"/>
          </p:nvPr>
        </p:nvSpPr>
        <p:spPr/>
        <p:txBody>
          <a:bodyPr/>
          <a:lstStyle/>
          <a:p>
            <a:fld id="{8364E821-CF25-EC48-A559-E22113DD3751}" type="slidenum">
              <a:rPr lang="en-US" smtClean="0"/>
              <a:t>‹#›</a:t>
            </a:fld>
            <a:endParaRPr lang="en-US"/>
          </a:p>
        </p:txBody>
      </p:sp>
    </p:spTree>
    <p:extLst>
      <p:ext uri="{BB962C8B-B14F-4D97-AF65-F5344CB8AC3E}">
        <p14:creationId xmlns:p14="http://schemas.microsoft.com/office/powerpoint/2010/main" val="3310132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9EDF34-898E-064A-82BB-BF804C2F176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CE5C124-2AC1-434D-B9FD-0DF4B9B3A27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37713E-0144-B145-B862-93CD0C9F412C}"/>
              </a:ext>
            </a:extLst>
          </p:cNvPr>
          <p:cNvSpPr>
            <a:spLocks noGrp="1"/>
          </p:cNvSpPr>
          <p:nvPr>
            <p:ph type="dt" sz="half" idx="10"/>
          </p:nvPr>
        </p:nvSpPr>
        <p:spPr/>
        <p:txBody>
          <a:bodyPr/>
          <a:lstStyle/>
          <a:p>
            <a:fld id="{48ACC1C5-A8D1-B54C-9470-DE7CB6A98BE0}" type="datetimeFigureOut">
              <a:rPr lang="en-US" smtClean="0"/>
              <a:t>3/28/19</a:t>
            </a:fld>
            <a:endParaRPr lang="en-US"/>
          </a:p>
        </p:txBody>
      </p:sp>
      <p:sp>
        <p:nvSpPr>
          <p:cNvPr id="5" name="Footer Placeholder 4">
            <a:extLst>
              <a:ext uri="{FF2B5EF4-FFF2-40B4-BE49-F238E27FC236}">
                <a16:creationId xmlns:a16="http://schemas.microsoft.com/office/drawing/2014/main" id="{A513364A-77C2-324B-9F0B-68D6EF2523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62F9E3-C84E-0848-805C-829B991E4623}"/>
              </a:ext>
            </a:extLst>
          </p:cNvPr>
          <p:cNvSpPr>
            <a:spLocks noGrp="1"/>
          </p:cNvSpPr>
          <p:nvPr>
            <p:ph type="sldNum" sz="quarter" idx="12"/>
          </p:nvPr>
        </p:nvSpPr>
        <p:spPr/>
        <p:txBody>
          <a:bodyPr/>
          <a:lstStyle/>
          <a:p>
            <a:fld id="{8364E821-CF25-EC48-A559-E22113DD3751}" type="slidenum">
              <a:rPr lang="en-US" smtClean="0"/>
              <a:t>‹#›</a:t>
            </a:fld>
            <a:endParaRPr lang="en-US"/>
          </a:p>
        </p:txBody>
      </p:sp>
    </p:spTree>
    <p:extLst>
      <p:ext uri="{BB962C8B-B14F-4D97-AF65-F5344CB8AC3E}">
        <p14:creationId xmlns:p14="http://schemas.microsoft.com/office/powerpoint/2010/main" val="289574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3B599-9243-524D-863A-05B1585296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25A095-32BA-1D4A-B949-5ECC4DF8AD4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942A6A-8554-6847-9699-082733D344B3}"/>
              </a:ext>
            </a:extLst>
          </p:cNvPr>
          <p:cNvSpPr>
            <a:spLocks noGrp="1"/>
          </p:cNvSpPr>
          <p:nvPr>
            <p:ph type="dt" sz="half" idx="10"/>
          </p:nvPr>
        </p:nvSpPr>
        <p:spPr/>
        <p:txBody>
          <a:bodyPr/>
          <a:lstStyle/>
          <a:p>
            <a:fld id="{48ACC1C5-A8D1-B54C-9470-DE7CB6A98BE0}" type="datetimeFigureOut">
              <a:rPr lang="en-US" smtClean="0"/>
              <a:t>3/28/19</a:t>
            </a:fld>
            <a:endParaRPr lang="en-US"/>
          </a:p>
        </p:txBody>
      </p:sp>
      <p:sp>
        <p:nvSpPr>
          <p:cNvPr id="5" name="Footer Placeholder 4">
            <a:extLst>
              <a:ext uri="{FF2B5EF4-FFF2-40B4-BE49-F238E27FC236}">
                <a16:creationId xmlns:a16="http://schemas.microsoft.com/office/drawing/2014/main" id="{483118FE-9B91-1840-9F66-85A1AB5158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7FB2DB-10D3-9843-8F24-B8F9FB230AFE}"/>
              </a:ext>
            </a:extLst>
          </p:cNvPr>
          <p:cNvSpPr>
            <a:spLocks noGrp="1"/>
          </p:cNvSpPr>
          <p:nvPr>
            <p:ph type="sldNum" sz="quarter" idx="12"/>
          </p:nvPr>
        </p:nvSpPr>
        <p:spPr/>
        <p:txBody>
          <a:bodyPr/>
          <a:lstStyle/>
          <a:p>
            <a:fld id="{8364E821-CF25-EC48-A559-E22113DD3751}" type="slidenum">
              <a:rPr lang="en-US" smtClean="0"/>
              <a:t>‹#›</a:t>
            </a:fld>
            <a:endParaRPr lang="en-US"/>
          </a:p>
        </p:txBody>
      </p:sp>
    </p:spTree>
    <p:extLst>
      <p:ext uri="{BB962C8B-B14F-4D97-AF65-F5344CB8AC3E}">
        <p14:creationId xmlns:p14="http://schemas.microsoft.com/office/powerpoint/2010/main" val="1125640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36AEC-3C5A-0141-9A9D-9892DBECCE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778588-4359-7346-AE9D-2A853B1BBF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15F529A-2402-4149-9CE8-C7B1C5C6CF46}"/>
              </a:ext>
            </a:extLst>
          </p:cNvPr>
          <p:cNvSpPr>
            <a:spLocks noGrp="1"/>
          </p:cNvSpPr>
          <p:nvPr>
            <p:ph type="dt" sz="half" idx="10"/>
          </p:nvPr>
        </p:nvSpPr>
        <p:spPr/>
        <p:txBody>
          <a:bodyPr/>
          <a:lstStyle/>
          <a:p>
            <a:fld id="{48ACC1C5-A8D1-B54C-9470-DE7CB6A98BE0}" type="datetimeFigureOut">
              <a:rPr lang="en-US" smtClean="0"/>
              <a:t>3/28/19</a:t>
            </a:fld>
            <a:endParaRPr lang="en-US"/>
          </a:p>
        </p:txBody>
      </p:sp>
      <p:sp>
        <p:nvSpPr>
          <p:cNvPr id="5" name="Footer Placeholder 4">
            <a:extLst>
              <a:ext uri="{FF2B5EF4-FFF2-40B4-BE49-F238E27FC236}">
                <a16:creationId xmlns:a16="http://schemas.microsoft.com/office/drawing/2014/main" id="{5D446658-EED5-9F46-8135-2AB5F372FC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961BF2-CFAB-D946-8A3F-3FBEF4E7CF56}"/>
              </a:ext>
            </a:extLst>
          </p:cNvPr>
          <p:cNvSpPr>
            <a:spLocks noGrp="1"/>
          </p:cNvSpPr>
          <p:nvPr>
            <p:ph type="sldNum" sz="quarter" idx="12"/>
          </p:nvPr>
        </p:nvSpPr>
        <p:spPr/>
        <p:txBody>
          <a:bodyPr/>
          <a:lstStyle/>
          <a:p>
            <a:fld id="{8364E821-CF25-EC48-A559-E22113DD3751}" type="slidenum">
              <a:rPr lang="en-US" smtClean="0"/>
              <a:t>‹#›</a:t>
            </a:fld>
            <a:endParaRPr lang="en-US"/>
          </a:p>
        </p:txBody>
      </p:sp>
    </p:spTree>
    <p:extLst>
      <p:ext uri="{BB962C8B-B14F-4D97-AF65-F5344CB8AC3E}">
        <p14:creationId xmlns:p14="http://schemas.microsoft.com/office/powerpoint/2010/main" val="3165578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F043D-0CE5-5F46-8483-68DE824928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E49C8F-99BD-A54D-918F-B81BA95B5EF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3C1CF3E-C8C3-2F44-BBA5-9376FF14A20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936F8F-175F-564C-B6EC-76C6E941AE62}"/>
              </a:ext>
            </a:extLst>
          </p:cNvPr>
          <p:cNvSpPr>
            <a:spLocks noGrp="1"/>
          </p:cNvSpPr>
          <p:nvPr>
            <p:ph type="dt" sz="half" idx="10"/>
          </p:nvPr>
        </p:nvSpPr>
        <p:spPr/>
        <p:txBody>
          <a:bodyPr/>
          <a:lstStyle/>
          <a:p>
            <a:fld id="{48ACC1C5-A8D1-B54C-9470-DE7CB6A98BE0}" type="datetimeFigureOut">
              <a:rPr lang="en-US" smtClean="0"/>
              <a:t>3/28/19</a:t>
            </a:fld>
            <a:endParaRPr lang="en-US"/>
          </a:p>
        </p:txBody>
      </p:sp>
      <p:sp>
        <p:nvSpPr>
          <p:cNvPr id="6" name="Footer Placeholder 5">
            <a:extLst>
              <a:ext uri="{FF2B5EF4-FFF2-40B4-BE49-F238E27FC236}">
                <a16:creationId xmlns:a16="http://schemas.microsoft.com/office/drawing/2014/main" id="{C5656BD0-588A-744F-B53D-12614D350D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79FC92-EE40-6041-9654-A66B7B58E089}"/>
              </a:ext>
            </a:extLst>
          </p:cNvPr>
          <p:cNvSpPr>
            <a:spLocks noGrp="1"/>
          </p:cNvSpPr>
          <p:nvPr>
            <p:ph type="sldNum" sz="quarter" idx="12"/>
          </p:nvPr>
        </p:nvSpPr>
        <p:spPr/>
        <p:txBody>
          <a:bodyPr/>
          <a:lstStyle/>
          <a:p>
            <a:fld id="{8364E821-CF25-EC48-A559-E22113DD3751}" type="slidenum">
              <a:rPr lang="en-US" smtClean="0"/>
              <a:t>‹#›</a:t>
            </a:fld>
            <a:endParaRPr lang="en-US"/>
          </a:p>
        </p:txBody>
      </p:sp>
    </p:spTree>
    <p:extLst>
      <p:ext uri="{BB962C8B-B14F-4D97-AF65-F5344CB8AC3E}">
        <p14:creationId xmlns:p14="http://schemas.microsoft.com/office/powerpoint/2010/main" val="571689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68FCA-B95F-014D-A386-DE9135220F1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542B279-43C1-D648-B4A9-1D13253570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26A5007-82EF-6F46-B571-26825944A5E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0DDF275-F402-A041-8882-241846C7AA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739B9EC-A7B6-4446-88E8-2A3A5895D6D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2A6C68-5546-6147-8245-96AD34D55645}"/>
              </a:ext>
            </a:extLst>
          </p:cNvPr>
          <p:cNvSpPr>
            <a:spLocks noGrp="1"/>
          </p:cNvSpPr>
          <p:nvPr>
            <p:ph type="dt" sz="half" idx="10"/>
          </p:nvPr>
        </p:nvSpPr>
        <p:spPr/>
        <p:txBody>
          <a:bodyPr/>
          <a:lstStyle/>
          <a:p>
            <a:fld id="{48ACC1C5-A8D1-B54C-9470-DE7CB6A98BE0}" type="datetimeFigureOut">
              <a:rPr lang="en-US" smtClean="0"/>
              <a:t>3/28/19</a:t>
            </a:fld>
            <a:endParaRPr lang="en-US"/>
          </a:p>
        </p:txBody>
      </p:sp>
      <p:sp>
        <p:nvSpPr>
          <p:cNvPr id="8" name="Footer Placeholder 7">
            <a:extLst>
              <a:ext uri="{FF2B5EF4-FFF2-40B4-BE49-F238E27FC236}">
                <a16:creationId xmlns:a16="http://schemas.microsoft.com/office/drawing/2014/main" id="{FE2567D0-6A75-5C4A-AF3F-A54907C944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B83DAE-6B46-DD4D-BDB7-620B65A1F65E}"/>
              </a:ext>
            </a:extLst>
          </p:cNvPr>
          <p:cNvSpPr>
            <a:spLocks noGrp="1"/>
          </p:cNvSpPr>
          <p:nvPr>
            <p:ph type="sldNum" sz="quarter" idx="12"/>
          </p:nvPr>
        </p:nvSpPr>
        <p:spPr/>
        <p:txBody>
          <a:bodyPr/>
          <a:lstStyle/>
          <a:p>
            <a:fld id="{8364E821-CF25-EC48-A559-E22113DD3751}" type="slidenum">
              <a:rPr lang="en-US" smtClean="0"/>
              <a:t>‹#›</a:t>
            </a:fld>
            <a:endParaRPr lang="en-US"/>
          </a:p>
        </p:txBody>
      </p:sp>
    </p:spTree>
    <p:extLst>
      <p:ext uri="{BB962C8B-B14F-4D97-AF65-F5344CB8AC3E}">
        <p14:creationId xmlns:p14="http://schemas.microsoft.com/office/powerpoint/2010/main" val="4286633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BC735-1538-F94D-ACC2-AC66C63E57E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2D60F11-EAB4-6E4B-A8B7-2A1567D6FC3C}"/>
              </a:ext>
            </a:extLst>
          </p:cNvPr>
          <p:cNvSpPr>
            <a:spLocks noGrp="1"/>
          </p:cNvSpPr>
          <p:nvPr>
            <p:ph type="dt" sz="half" idx="10"/>
          </p:nvPr>
        </p:nvSpPr>
        <p:spPr/>
        <p:txBody>
          <a:bodyPr/>
          <a:lstStyle/>
          <a:p>
            <a:fld id="{48ACC1C5-A8D1-B54C-9470-DE7CB6A98BE0}" type="datetimeFigureOut">
              <a:rPr lang="en-US" smtClean="0"/>
              <a:t>3/28/19</a:t>
            </a:fld>
            <a:endParaRPr lang="en-US"/>
          </a:p>
        </p:txBody>
      </p:sp>
      <p:sp>
        <p:nvSpPr>
          <p:cNvPr id="4" name="Footer Placeholder 3">
            <a:extLst>
              <a:ext uri="{FF2B5EF4-FFF2-40B4-BE49-F238E27FC236}">
                <a16:creationId xmlns:a16="http://schemas.microsoft.com/office/drawing/2014/main" id="{0AB9D6B7-E5D2-8C4E-BA69-0C89E702280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EFD3440-6E79-3847-9BB8-BE16806C4E25}"/>
              </a:ext>
            </a:extLst>
          </p:cNvPr>
          <p:cNvSpPr>
            <a:spLocks noGrp="1"/>
          </p:cNvSpPr>
          <p:nvPr>
            <p:ph type="sldNum" sz="quarter" idx="12"/>
          </p:nvPr>
        </p:nvSpPr>
        <p:spPr/>
        <p:txBody>
          <a:bodyPr/>
          <a:lstStyle/>
          <a:p>
            <a:fld id="{8364E821-CF25-EC48-A559-E22113DD3751}" type="slidenum">
              <a:rPr lang="en-US" smtClean="0"/>
              <a:t>‹#›</a:t>
            </a:fld>
            <a:endParaRPr lang="en-US"/>
          </a:p>
        </p:txBody>
      </p:sp>
    </p:spTree>
    <p:extLst>
      <p:ext uri="{BB962C8B-B14F-4D97-AF65-F5344CB8AC3E}">
        <p14:creationId xmlns:p14="http://schemas.microsoft.com/office/powerpoint/2010/main" val="783077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69639D-2B91-1941-84AB-865929E7FD68}"/>
              </a:ext>
            </a:extLst>
          </p:cNvPr>
          <p:cNvSpPr>
            <a:spLocks noGrp="1"/>
          </p:cNvSpPr>
          <p:nvPr>
            <p:ph type="dt" sz="half" idx="10"/>
          </p:nvPr>
        </p:nvSpPr>
        <p:spPr/>
        <p:txBody>
          <a:bodyPr/>
          <a:lstStyle/>
          <a:p>
            <a:fld id="{48ACC1C5-A8D1-B54C-9470-DE7CB6A98BE0}" type="datetimeFigureOut">
              <a:rPr lang="en-US" smtClean="0"/>
              <a:t>3/28/19</a:t>
            </a:fld>
            <a:endParaRPr lang="en-US"/>
          </a:p>
        </p:txBody>
      </p:sp>
      <p:sp>
        <p:nvSpPr>
          <p:cNvPr id="3" name="Footer Placeholder 2">
            <a:extLst>
              <a:ext uri="{FF2B5EF4-FFF2-40B4-BE49-F238E27FC236}">
                <a16:creationId xmlns:a16="http://schemas.microsoft.com/office/drawing/2014/main" id="{73D0C933-B943-0643-952E-8E4ED0677D2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5A7BD7-EE31-B84C-9964-A840D71AE923}"/>
              </a:ext>
            </a:extLst>
          </p:cNvPr>
          <p:cNvSpPr>
            <a:spLocks noGrp="1"/>
          </p:cNvSpPr>
          <p:nvPr>
            <p:ph type="sldNum" sz="quarter" idx="12"/>
          </p:nvPr>
        </p:nvSpPr>
        <p:spPr/>
        <p:txBody>
          <a:bodyPr/>
          <a:lstStyle/>
          <a:p>
            <a:fld id="{8364E821-CF25-EC48-A559-E22113DD3751}" type="slidenum">
              <a:rPr lang="en-US" smtClean="0"/>
              <a:t>‹#›</a:t>
            </a:fld>
            <a:endParaRPr lang="en-US"/>
          </a:p>
        </p:txBody>
      </p:sp>
    </p:spTree>
    <p:extLst>
      <p:ext uri="{BB962C8B-B14F-4D97-AF65-F5344CB8AC3E}">
        <p14:creationId xmlns:p14="http://schemas.microsoft.com/office/powerpoint/2010/main" val="350458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C0FD3-E9A8-524E-AED6-6A0213AA9E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6E6BFB-9FEE-534B-BD2B-9FBEAD7707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63A659-C2AC-1A43-A8F9-DDE0B1D085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BFAEE45-F01E-6141-8E60-4CCD553EA205}"/>
              </a:ext>
            </a:extLst>
          </p:cNvPr>
          <p:cNvSpPr>
            <a:spLocks noGrp="1"/>
          </p:cNvSpPr>
          <p:nvPr>
            <p:ph type="dt" sz="half" idx="10"/>
          </p:nvPr>
        </p:nvSpPr>
        <p:spPr/>
        <p:txBody>
          <a:bodyPr/>
          <a:lstStyle/>
          <a:p>
            <a:fld id="{48ACC1C5-A8D1-B54C-9470-DE7CB6A98BE0}" type="datetimeFigureOut">
              <a:rPr lang="en-US" smtClean="0"/>
              <a:t>3/28/19</a:t>
            </a:fld>
            <a:endParaRPr lang="en-US"/>
          </a:p>
        </p:txBody>
      </p:sp>
      <p:sp>
        <p:nvSpPr>
          <p:cNvPr id="6" name="Footer Placeholder 5">
            <a:extLst>
              <a:ext uri="{FF2B5EF4-FFF2-40B4-BE49-F238E27FC236}">
                <a16:creationId xmlns:a16="http://schemas.microsoft.com/office/drawing/2014/main" id="{D68D0EC8-6E5A-0142-B9DD-0251814050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385F54-46EA-0144-B70E-561DEEAC9E3D}"/>
              </a:ext>
            </a:extLst>
          </p:cNvPr>
          <p:cNvSpPr>
            <a:spLocks noGrp="1"/>
          </p:cNvSpPr>
          <p:nvPr>
            <p:ph type="sldNum" sz="quarter" idx="12"/>
          </p:nvPr>
        </p:nvSpPr>
        <p:spPr/>
        <p:txBody>
          <a:bodyPr/>
          <a:lstStyle/>
          <a:p>
            <a:fld id="{8364E821-CF25-EC48-A559-E22113DD3751}" type="slidenum">
              <a:rPr lang="en-US" smtClean="0"/>
              <a:t>‹#›</a:t>
            </a:fld>
            <a:endParaRPr lang="en-US"/>
          </a:p>
        </p:txBody>
      </p:sp>
    </p:spTree>
    <p:extLst>
      <p:ext uri="{BB962C8B-B14F-4D97-AF65-F5344CB8AC3E}">
        <p14:creationId xmlns:p14="http://schemas.microsoft.com/office/powerpoint/2010/main" val="67118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1D22F-EF9E-CF45-9C5D-8CC56106FB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0A86BFD-B44F-F94E-92B7-773DEE3FF3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0B72D8C-ABFA-4F47-9842-DB88ACF51B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9A91126-33BC-5143-BAAC-B4A2BE214FBA}"/>
              </a:ext>
            </a:extLst>
          </p:cNvPr>
          <p:cNvSpPr>
            <a:spLocks noGrp="1"/>
          </p:cNvSpPr>
          <p:nvPr>
            <p:ph type="dt" sz="half" idx="10"/>
          </p:nvPr>
        </p:nvSpPr>
        <p:spPr/>
        <p:txBody>
          <a:bodyPr/>
          <a:lstStyle/>
          <a:p>
            <a:fld id="{48ACC1C5-A8D1-B54C-9470-DE7CB6A98BE0}" type="datetimeFigureOut">
              <a:rPr lang="en-US" smtClean="0"/>
              <a:t>3/28/19</a:t>
            </a:fld>
            <a:endParaRPr lang="en-US"/>
          </a:p>
        </p:txBody>
      </p:sp>
      <p:sp>
        <p:nvSpPr>
          <p:cNvPr id="6" name="Footer Placeholder 5">
            <a:extLst>
              <a:ext uri="{FF2B5EF4-FFF2-40B4-BE49-F238E27FC236}">
                <a16:creationId xmlns:a16="http://schemas.microsoft.com/office/drawing/2014/main" id="{C06B58FD-F42A-994B-BB33-D495875245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502BCA-B066-3446-8711-013F09A80210}"/>
              </a:ext>
            </a:extLst>
          </p:cNvPr>
          <p:cNvSpPr>
            <a:spLocks noGrp="1"/>
          </p:cNvSpPr>
          <p:nvPr>
            <p:ph type="sldNum" sz="quarter" idx="12"/>
          </p:nvPr>
        </p:nvSpPr>
        <p:spPr/>
        <p:txBody>
          <a:bodyPr/>
          <a:lstStyle/>
          <a:p>
            <a:fld id="{8364E821-CF25-EC48-A559-E22113DD3751}" type="slidenum">
              <a:rPr lang="en-US" smtClean="0"/>
              <a:t>‹#›</a:t>
            </a:fld>
            <a:endParaRPr lang="en-US"/>
          </a:p>
        </p:txBody>
      </p:sp>
    </p:spTree>
    <p:extLst>
      <p:ext uri="{BB962C8B-B14F-4D97-AF65-F5344CB8AC3E}">
        <p14:creationId xmlns:p14="http://schemas.microsoft.com/office/powerpoint/2010/main" val="834071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BF3F7A-8F99-454B-987E-4063BC4BED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B06A50F-50A6-C545-A8AE-E91BFC3426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8C2459-FF74-2D4F-9B13-35B2723267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CC1C5-A8D1-B54C-9470-DE7CB6A98BE0}" type="datetimeFigureOut">
              <a:rPr lang="en-US" smtClean="0"/>
              <a:t>3/28/19</a:t>
            </a:fld>
            <a:endParaRPr lang="en-US"/>
          </a:p>
        </p:txBody>
      </p:sp>
      <p:sp>
        <p:nvSpPr>
          <p:cNvPr id="5" name="Footer Placeholder 4">
            <a:extLst>
              <a:ext uri="{FF2B5EF4-FFF2-40B4-BE49-F238E27FC236}">
                <a16:creationId xmlns:a16="http://schemas.microsoft.com/office/drawing/2014/main" id="{9A711312-4BC4-674C-8FFC-E6E4EA5F21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48EAA60-021D-B742-914A-2BD220D1AE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64E821-CF25-EC48-A559-E22113DD3751}" type="slidenum">
              <a:rPr lang="en-US" smtClean="0"/>
              <a:t>‹#›</a:t>
            </a:fld>
            <a:endParaRPr lang="en-US"/>
          </a:p>
        </p:txBody>
      </p:sp>
    </p:spTree>
    <p:extLst>
      <p:ext uri="{BB962C8B-B14F-4D97-AF65-F5344CB8AC3E}">
        <p14:creationId xmlns:p14="http://schemas.microsoft.com/office/powerpoint/2010/main" val="8560018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6BAB878-297C-084E-AB08-F2111107BA22}"/>
              </a:ext>
            </a:extLst>
          </p:cNvPr>
          <p:cNvSpPr txBox="1"/>
          <p:nvPr/>
        </p:nvSpPr>
        <p:spPr>
          <a:xfrm>
            <a:off x="539282" y="848784"/>
            <a:ext cx="9364133"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2800" b="1" dirty="0">
                <a:latin typeface="+mj-lt"/>
                <a:ea typeface="+mj-ea"/>
                <a:cs typeface="+mj-cs"/>
              </a:rPr>
              <a:t>Commodity Trading and Risk Management</a:t>
            </a:r>
            <a:endParaRPr lang="en-US" sz="2800" b="1" kern="1200" dirty="0">
              <a:solidFill>
                <a:schemeClr val="tx1"/>
              </a:solidFill>
              <a:latin typeface="+mj-lt"/>
              <a:ea typeface="+mj-ea"/>
              <a:cs typeface="+mj-cs"/>
            </a:endParaRPr>
          </a:p>
        </p:txBody>
      </p:sp>
      <p:sp>
        <p:nvSpPr>
          <p:cNvPr id="5" name="TextBox 4">
            <a:extLst>
              <a:ext uri="{FF2B5EF4-FFF2-40B4-BE49-F238E27FC236}">
                <a16:creationId xmlns:a16="http://schemas.microsoft.com/office/drawing/2014/main" id="{395FF679-D6D5-524B-A6A0-C9D0A732B530}"/>
              </a:ext>
            </a:extLst>
          </p:cNvPr>
          <p:cNvSpPr txBox="1"/>
          <p:nvPr/>
        </p:nvSpPr>
        <p:spPr>
          <a:xfrm>
            <a:off x="620014" y="1846373"/>
            <a:ext cx="6771386" cy="884127"/>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endParaRPr lang="en-US" sz="1300" dirty="0"/>
          </a:p>
        </p:txBody>
      </p:sp>
      <p:sp>
        <p:nvSpPr>
          <p:cNvPr id="19" name="Rectangle 1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15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CE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63620F3E-4F02-E342-A973-A1A7116D1142}"/>
              </a:ext>
            </a:extLst>
          </p:cNvPr>
          <p:cNvPicPr>
            <a:picLocks noChangeAspect="1"/>
          </p:cNvPicPr>
          <p:nvPr/>
        </p:nvPicPr>
        <p:blipFill>
          <a:blip r:embed="rId2"/>
          <a:stretch>
            <a:fillRect/>
          </a:stretch>
        </p:blipFill>
        <p:spPr>
          <a:xfrm>
            <a:off x="9254442" y="3065306"/>
            <a:ext cx="1462088" cy="727388"/>
          </a:xfrm>
          <a:prstGeom prst="rect">
            <a:avLst/>
          </a:prstGeom>
        </p:spPr>
      </p:pic>
      <p:sp>
        <p:nvSpPr>
          <p:cNvPr id="8" name="TextBox 7">
            <a:extLst>
              <a:ext uri="{FF2B5EF4-FFF2-40B4-BE49-F238E27FC236}">
                <a16:creationId xmlns:a16="http://schemas.microsoft.com/office/drawing/2014/main" id="{7F317D29-888F-6548-8A4B-F12B79FF9765}"/>
              </a:ext>
            </a:extLst>
          </p:cNvPr>
          <p:cNvSpPr txBox="1"/>
          <p:nvPr/>
        </p:nvSpPr>
        <p:spPr>
          <a:xfrm>
            <a:off x="512527" y="3259722"/>
            <a:ext cx="8397363" cy="338554"/>
          </a:xfrm>
          <a:prstGeom prst="rect">
            <a:avLst/>
          </a:prstGeom>
          <a:noFill/>
        </p:spPr>
        <p:txBody>
          <a:bodyPr wrap="none" rtlCol="0">
            <a:spAutoFit/>
          </a:bodyPr>
          <a:lstStyle/>
          <a:p>
            <a:r>
              <a:rPr lang="en-US" sz="1600" dirty="0"/>
              <a:t>A summary presentation of recommended controls in a physical supply chain &amp; trading business </a:t>
            </a:r>
          </a:p>
        </p:txBody>
      </p:sp>
      <p:sp>
        <p:nvSpPr>
          <p:cNvPr id="9" name="TextBox 8">
            <a:extLst>
              <a:ext uri="{FF2B5EF4-FFF2-40B4-BE49-F238E27FC236}">
                <a16:creationId xmlns:a16="http://schemas.microsoft.com/office/drawing/2014/main" id="{87C45F5D-CEA7-1C47-B20E-1EA113679258}"/>
              </a:ext>
            </a:extLst>
          </p:cNvPr>
          <p:cNvSpPr txBox="1"/>
          <p:nvPr/>
        </p:nvSpPr>
        <p:spPr>
          <a:xfrm>
            <a:off x="10154368" y="6242900"/>
            <a:ext cx="1972143" cy="523220"/>
          </a:xfrm>
          <a:prstGeom prst="rect">
            <a:avLst/>
          </a:prstGeom>
          <a:noFill/>
        </p:spPr>
        <p:txBody>
          <a:bodyPr wrap="none" rtlCol="0">
            <a:spAutoFit/>
          </a:bodyPr>
          <a:lstStyle/>
          <a:p>
            <a:r>
              <a:rPr lang="en-US" sz="1400" dirty="0">
                <a:solidFill>
                  <a:schemeClr val="bg1"/>
                </a:solidFill>
              </a:rPr>
              <a:t>Tony Walker</a:t>
            </a:r>
          </a:p>
          <a:p>
            <a:r>
              <a:rPr lang="en-US" sz="1400" dirty="0">
                <a:solidFill>
                  <a:schemeClr val="bg1"/>
                </a:solidFill>
              </a:rPr>
              <a:t>tony@ctrmadvisory.com</a:t>
            </a:r>
          </a:p>
        </p:txBody>
      </p:sp>
      <p:sp>
        <p:nvSpPr>
          <p:cNvPr id="11" name="TextBox 10">
            <a:extLst>
              <a:ext uri="{FF2B5EF4-FFF2-40B4-BE49-F238E27FC236}">
                <a16:creationId xmlns:a16="http://schemas.microsoft.com/office/drawing/2014/main" id="{3CACBA09-1844-D540-836D-7D44F809C78E}"/>
              </a:ext>
            </a:extLst>
          </p:cNvPr>
          <p:cNvSpPr txBox="1"/>
          <p:nvPr/>
        </p:nvSpPr>
        <p:spPr>
          <a:xfrm>
            <a:off x="620014" y="4948904"/>
            <a:ext cx="1060483" cy="307777"/>
          </a:xfrm>
          <a:prstGeom prst="rect">
            <a:avLst/>
          </a:prstGeom>
          <a:noFill/>
        </p:spPr>
        <p:txBody>
          <a:bodyPr wrap="none" rtlCol="0">
            <a:spAutoFit/>
          </a:bodyPr>
          <a:lstStyle/>
          <a:p>
            <a:r>
              <a:rPr lang="en-US" sz="1400" dirty="0"/>
              <a:t>March 2019</a:t>
            </a:r>
          </a:p>
        </p:txBody>
      </p:sp>
      <p:sp>
        <p:nvSpPr>
          <p:cNvPr id="13" name="TextBox 12">
            <a:extLst>
              <a:ext uri="{FF2B5EF4-FFF2-40B4-BE49-F238E27FC236}">
                <a16:creationId xmlns:a16="http://schemas.microsoft.com/office/drawing/2014/main" id="{05EF6423-1280-744A-80D1-51B735D052CA}"/>
              </a:ext>
            </a:extLst>
          </p:cNvPr>
          <p:cNvSpPr txBox="1"/>
          <p:nvPr/>
        </p:nvSpPr>
        <p:spPr>
          <a:xfrm>
            <a:off x="10154369" y="101600"/>
            <a:ext cx="1972142" cy="307777"/>
          </a:xfrm>
          <a:prstGeom prst="rect">
            <a:avLst/>
          </a:prstGeom>
          <a:noFill/>
        </p:spPr>
        <p:txBody>
          <a:bodyPr wrap="square" rtlCol="0">
            <a:spAutoFit/>
          </a:bodyPr>
          <a:lstStyle/>
          <a:p>
            <a:r>
              <a:rPr lang="en-US" sz="1400" dirty="0">
                <a:solidFill>
                  <a:schemeClr val="bg1"/>
                </a:solidFill>
              </a:rPr>
              <a:t>www.ctrmadvisory.com</a:t>
            </a:r>
          </a:p>
        </p:txBody>
      </p:sp>
    </p:spTree>
    <p:extLst>
      <p:ext uri="{BB962C8B-B14F-4D97-AF65-F5344CB8AC3E}">
        <p14:creationId xmlns:p14="http://schemas.microsoft.com/office/powerpoint/2010/main" val="3704434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5A0EC8-E8B6-E548-B0DF-CBF28CE34621}"/>
              </a:ext>
            </a:extLst>
          </p:cNvPr>
          <p:cNvSpPr>
            <a:spLocks noGrp="1"/>
          </p:cNvSpPr>
          <p:nvPr>
            <p:ph idx="1"/>
          </p:nvPr>
        </p:nvSpPr>
        <p:spPr>
          <a:xfrm>
            <a:off x="137363" y="342081"/>
            <a:ext cx="8634104" cy="6261919"/>
          </a:xfrm>
        </p:spPr>
        <p:txBody>
          <a:bodyPr anchor="ctr">
            <a:normAutofit/>
          </a:bodyPr>
          <a:lstStyle/>
          <a:p>
            <a:pPr marL="0" indent="0">
              <a:buNone/>
            </a:pPr>
            <a:r>
              <a:rPr lang="en-US" sz="1600" b="1" dirty="0"/>
              <a:t>Know storage managers, what is stored and any changes in ownership</a:t>
            </a:r>
          </a:p>
          <a:p>
            <a:r>
              <a:rPr lang="en-US" sz="1600" dirty="0"/>
              <a:t>Product can be at risk. Is it segregated or not? Will it always be available? Has it gone?</a:t>
            </a:r>
          </a:p>
          <a:p>
            <a:r>
              <a:rPr lang="en-US" sz="1600" dirty="0"/>
              <a:t>Had rice taken in Senegal and Liberia with little recourse. First was a seller that owned storage and was being financed by company to sell it, second was theft disguised as fire</a:t>
            </a:r>
          </a:p>
          <a:p>
            <a:r>
              <a:rPr lang="en-US" sz="1600" dirty="0"/>
              <a:t>Storage company went bankrupt and creditor came in and sold stock without informing owners of stock. When going to court, noticed that there was a switch in counterpart on the stock in the past and the contract lacked a single stamp so court found for the creditor on lack of proof of ownership</a:t>
            </a:r>
          </a:p>
          <a:p>
            <a:pPr marL="0" indent="0">
              <a:buNone/>
            </a:pPr>
            <a:r>
              <a:rPr lang="en-US" sz="1600" b="1" dirty="0"/>
              <a:t>Master data set ideally at all locations otherwise with transformation centrally</a:t>
            </a:r>
          </a:p>
          <a:p>
            <a:r>
              <a:rPr lang="en-US" sz="1600" dirty="0"/>
              <a:t>Need to understand information on a group basis and local systems are often different and incompatible</a:t>
            </a:r>
          </a:p>
          <a:p>
            <a:r>
              <a:rPr lang="en-US" sz="1600" dirty="0"/>
              <a:t>Sooner a master data set and standardization can be established the better. Ideally global </a:t>
            </a:r>
            <a:r>
              <a:rPr lang="en-US" sz="1600" dirty="0" err="1"/>
              <a:t>datawarehouse</a:t>
            </a:r>
            <a:r>
              <a:rPr lang="en-US" sz="1600" dirty="0"/>
              <a:t> and standard field and book structure</a:t>
            </a:r>
          </a:p>
          <a:p>
            <a:r>
              <a:rPr lang="en-US" sz="1600" dirty="0"/>
              <a:t>Apart from efficiency of reporting locally and global consolidation there is finally ability to understand overall counterpart credit exposure and build better overviews of global business leading to risk adjusted reporting</a:t>
            </a:r>
          </a:p>
          <a:p>
            <a:r>
              <a:rPr lang="en-US" sz="1600" dirty="0"/>
              <a:t>If systems are incompatible and no master data then can create standard templates and transform data somewhere before consolidation </a:t>
            </a:r>
          </a:p>
          <a:p>
            <a:pPr marL="0" indent="0">
              <a:buNone/>
            </a:pPr>
            <a:endParaRPr lang="en-US" sz="1000" dirty="0"/>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15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CE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7510DD35-0BE7-ED4C-9CFD-450C61C9EA3C}"/>
              </a:ext>
            </a:extLst>
          </p:cNvPr>
          <p:cNvPicPr>
            <a:picLocks noChangeAspect="1"/>
          </p:cNvPicPr>
          <p:nvPr/>
        </p:nvPicPr>
        <p:blipFill>
          <a:blip r:embed="rId2"/>
          <a:stretch>
            <a:fillRect/>
          </a:stretch>
        </p:blipFill>
        <p:spPr>
          <a:xfrm>
            <a:off x="9254442" y="3065306"/>
            <a:ext cx="1462088" cy="727388"/>
          </a:xfrm>
          <a:prstGeom prst="rect">
            <a:avLst/>
          </a:prstGeom>
        </p:spPr>
      </p:pic>
      <p:sp>
        <p:nvSpPr>
          <p:cNvPr id="10" name="TextBox 9">
            <a:extLst>
              <a:ext uri="{FF2B5EF4-FFF2-40B4-BE49-F238E27FC236}">
                <a16:creationId xmlns:a16="http://schemas.microsoft.com/office/drawing/2014/main" id="{6EC3A87A-45C0-CE43-A207-9B79A9CAD09B}"/>
              </a:ext>
            </a:extLst>
          </p:cNvPr>
          <p:cNvSpPr txBox="1"/>
          <p:nvPr/>
        </p:nvSpPr>
        <p:spPr>
          <a:xfrm>
            <a:off x="10179782" y="6235700"/>
            <a:ext cx="2012218" cy="523220"/>
          </a:xfrm>
          <a:prstGeom prst="rect">
            <a:avLst/>
          </a:prstGeom>
          <a:noFill/>
        </p:spPr>
        <p:txBody>
          <a:bodyPr wrap="none" rtlCol="0">
            <a:spAutoFit/>
          </a:bodyPr>
          <a:lstStyle/>
          <a:p>
            <a:r>
              <a:rPr lang="en-US" sz="1400" dirty="0">
                <a:solidFill>
                  <a:schemeClr val="bg1"/>
                </a:solidFill>
              </a:rPr>
              <a:t>Tony Walker</a:t>
            </a:r>
          </a:p>
          <a:p>
            <a:r>
              <a:rPr lang="en-US" sz="1400" dirty="0">
                <a:solidFill>
                  <a:schemeClr val="bg1"/>
                </a:solidFill>
              </a:rPr>
              <a:t>tony@ctrmadvisory.com </a:t>
            </a:r>
          </a:p>
        </p:txBody>
      </p:sp>
    </p:spTree>
    <p:extLst>
      <p:ext uri="{BB962C8B-B14F-4D97-AF65-F5344CB8AC3E}">
        <p14:creationId xmlns:p14="http://schemas.microsoft.com/office/powerpoint/2010/main" val="1194253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5A0EC8-E8B6-E548-B0DF-CBF28CE34621}"/>
              </a:ext>
            </a:extLst>
          </p:cNvPr>
          <p:cNvSpPr>
            <a:spLocks noGrp="1"/>
          </p:cNvSpPr>
          <p:nvPr>
            <p:ph idx="1"/>
          </p:nvPr>
        </p:nvSpPr>
        <p:spPr>
          <a:xfrm>
            <a:off x="137363" y="212306"/>
            <a:ext cx="8778037" cy="6546614"/>
          </a:xfrm>
        </p:spPr>
        <p:txBody>
          <a:bodyPr anchor="ctr">
            <a:normAutofit/>
          </a:bodyPr>
          <a:lstStyle/>
          <a:p>
            <a:pPr marL="0" indent="0">
              <a:buNone/>
            </a:pPr>
            <a:r>
              <a:rPr lang="en-US" sz="1600" b="1" dirty="0"/>
              <a:t>Observation of characteristic behavior of commercial managers and how they are incentivised</a:t>
            </a:r>
          </a:p>
          <a:p>
            <a:r>
              <a:rPr lang="en-US" sz="1600" dirty="0"/>
              <a:t>Commercial managers who may be up to no good often avoid meetings with risk , will not answer their phones and will get aggressive when shown evidence of something which a control function suspects may be irregular. Often there are loud suggestions that support people “just do not understand the business” or are “trying to do everything to stop business happening”. </a:t>
            </a:r>
          </a:p>
          <a:p>
            <a:r>
              <a:rPr lang="en-US" sz="1600" dirty="0"/>
              <a:t>Have seen avoiding behavior where meetings would be rescheduled and even lunch time if I sat at the same table the manager would try to get away. Also seen full engagement where I would turn up at an office and the manager would dominate my time and lay on extravagant entertainment from arrival to departure to avoid me spending time with staff</a:t>
            </a:r>
          </a:p>
          <a:p>
            <a:r>
              <a:rPr lang="en-US" sz="1600" dirty="0"/>
              <a:t>Also can trader explain position clearly and speak about strategy of position? </a:t>
            </a:r>
          </a:p>
          <a:p>
            <a:r>
              <a:rPr lang="en-US" sz="1600" dirty="0"/>
              <a:t>Month end adjustments between products or last minute changes before financial reporting</a:t>
            </a:r>
          </a:p>
          <a:p>
            <a:r>
              <a:rPr lang="en-US" sz="1600" dirty="0"/>
              <a:t>Positions which stay in place despite consistent losses. Example of a spread position on oils desk palm vs rape. Ended up being due to crazy bonus structure. </a:t>
            </a:r>
          </a:p>
          <a:p>
            <a:r>
              <a:rPr lang="en-US" sz="1600" dirty="0"/>
              <a:t>Excess insurance claims</a:t>
            </a:r>
          </a:p>
          <a:p>
            <a:r>
              <a:rPr lang="en-US" sz="1600" dirty="0"/>
              <a:t>FX exposures without convincing explanation </a:t>
            </a:r>
          </a:p>
          <a:p>
            <a:r>
              <a:rPr lang="en-US" sz="1600" dirty="0"/>
              <a:t>Stock exposure in high risk countries or odd vessel routing</a:t>
            </a:r>
          </a:p>
          <a:p>
            <a:r>
              <a:rPr lang="en-US" sz="1600" dirty="0" err="1"/>
              <a:t>Unauthorised</a:t>
            </a:r>
            <a:r>
              <a:rPr lang="en-US" sz="1600" dirty="0"/>
              <a:t> money transfers related to sanctioned countries</a:t>
            </a:r>
          </a:p>
          <a:p>
            <a:r>
              <a:rPr lang="en-US" sz="1600" dirty="0"/>
              <a:t>An energy desk trading short term power was incentivized to make as much profit as possible. They took control of power plants who primary purpose was to generate electricity for people and business and started turning them up and down so much that there were blackouts. The desk made huge </a:t>
            </a:r>
            <a:r>
              <a:rPr lang="en-US" sz="1600" dirty="0" err="1"/>
              <a:t>pnl</a:t>
            </a:r>
            <a:r>
              <a:rPr lang="en-US" sz="1600" dirty="0"/>
              <a:t> but was then subject to legal investigation and non-compliant behavior charge. </a:t>
            </a:r>
          </a:p>
          <a:p>
            <a:endParaRPr lang="en-US" sz="800" dirty="0"/>
          </a:p>
        </p:txBody>
      </p:sp>
      <p:sp>
        <p:nvSpPr>
          <p:cNvPr id="16"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15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CE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2530EAFD-3DDD-7B4C-A14F-37C72B70AC0C}"/>
              </a:ext>
            </a:extLst>
          </p:cNvPr>
          <p:cNvPicPr>
            <a:picLocks noChangeAspect="1"/>
          </p:cNvPicPr>
          <p:nvPr/>
        </p:nvPicPr>
        <p:blipFill>
          <a:blip r:embed="rId2"/>
          <a:stretch>
            <a:fillRect/>
          </a:stretch>
        </p:blipFill>
        <p:spPr>
          <a:xfrm>
            <a:off x="9254442" y="3065306"/>
            <a:ext cx="1462088" cy="727388"/>
          </a:xfrm>
          <a:prstGeom prst="rect">
            <a:avLst/>
          </a:prstGeom>
        </p:spPr>
      </p:pic>
      <p:sp>
        <p:nvSpPr>
          <p:cNvPr id="13" name="TextBox 12">
            <a:extLst>
              <a:ext uri="{FF2B5EF4-FFF2-40B4-BE49-F238E27FC236}">
                <a16:creationId xmlns:a16="http://schemas.microsoft.com/office/drawing/2014/main" id="{498C9911-B877-5C47-909D-ABF0B6FCA13C}"/>
              </a:ext>
            </a:extLst>
          </p:cNvPr>
          <p:cNvSpPr txBox="1"/>
          <p:nvPr/>
        </p:nvSpPr>
        <p:spPr>
          <a:xfrm>
            <a:off x="10179782" y="6235700"/>
            <a:ext cx="2012218" cy="523220"/>
          </a:xfrm>
          <a:prstGeom prst="rect">
            <a:avLst/>
          </a:prstGeom>
          <a:noFill/>
        </p:spPr>
        <p:txBody>
          <a:bodyPr wrap="none" rtlCol="0">
            <a:spAutoFit/>
          </a:bodyPr>
          <a:lstStyle/>
          <a:p>
            <a:r>
              <a:rPr lang="en-US" sz="1400" dirty="0">
                <a:solidFill>
                  <a:schemeClr val="bg1"/>
                </a:solidFill>
              </a:rPr>
              <a:t>Tony Walker</a:t>
            </a:r>
          </a:p>
          <a:p>
            <a:r>
              <a:rPr lang="en-US" sz="1400" dirty="0">
                <a:solidFill>
                  <a:schemeClr val="bg1"/>
                </a:solidFill>
              </a:rPr>
              <a:t>tony@ctrmadvisory.com </a:t>
            </a:r>
          </a:p>
        </p:txBody>
      </p:sp>
    </p:spTree>
    <p:extLst>
      <p:ext uri="{BB962C8B-B14F-4D97-AF65-F5344CB8AC3E}">
        <p14:creationId xmlns:p14="http://schemas.microsoft.com/office/powerpoint/2010/main" val="464139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04EA5-8D9D-FD46-9075-AA4971B79C8B}"/>
              </a:ext>
            </a:extLst>
          </p:cNvPr>
          <p:cNvSpPr>
            <a:spLocks noGrp="1"/>
          </p:cNvSpPr>
          <p:nvPr>
            <p:ph type="title"/>
          </p:nvPr>
        </p:nvSpPr>
        <p:spPr>
          <a:xfrm>
            <a:off x="895129" y="627564"/>
            <a:ext cx="7474172" cy="1325563"/>
          </a:xfrm>
        </p:spPr>
        <p:txBody>
          <a:bodyPr>
            <a:normAutofit/>
          </a:bodyPr>
          <a:lstStyle/>
          <a:p>
            <a:r>
              <a:rPr lang="en-US" sz="2400" b="1" dirty="0"/>
              <a:t>Policy Essentials</a:t>
            </a:r>
          </a:p>
        </p:txBody>
      </p:sp>
      <p:sp>
        <p:nvSpPr>
          <p:cNvPr id="3" name="Content Placeholder 2">
            <a:extLst>
              <a:ext uri="{FF2B5EF4-FFF2-40B4-BE49-F238E27FC236}">
                <a16:creationId xmlns:a16="http://schemas.microsoft.com/office/drawing/2014/main" id="{266CD69B-D17C-5446-A544-9ED8BA8F7589}"/>
              </a:ext>
            </a:extLst>
          </p:cNvPr>
          <p:cNvSpPr>
            <a:spLocks noGrp="1"/>
          </p:cNvSpPr>
          <p:nvPr>
            <p:ph idx="1"/>
          </p:nvPr>
        </p:nvSpPr>
        <p:spPr>
          <a:xfrm>
            <a:off x="895129" y="1953127"/>
            <a:ext cx="6467867" cy="3450613"/>
          </a:xfrm>
        </p:spPr>
        <p:txBody>
          <a:bodyPr anchor="ctr">
            <a:normAutofit/>
          </a:bodyPr>
          <a:lstStyle/>
          <a:p>
            <a:r>
              <a:rPr lang="en-US" sz="1600" dirty="0"/>
              <a:t>Easy to understand and absolutely clear about breach</a:t>
            </a:r>
          </a:p>
          <a:p>
            <a:r>
              <a:rPr lang="en-US" sz="1600" dirty="0"/>
              <a:t>Built through consultation and rolled out with full explanation and Q&amp;A   </a:t>
            </a:r>
          </a:p>
          <a:p>
            <a:r>
              <a:rPr lang="en-US" sz="1600" dirty="0"/>
              <a:t>Applicable directly to people and their roles accounting for product and geographical variation</a:t>
            </a:r>
          </a:p>
          <a:p>
            <a:r>
              <a:rPr lang="en-US" sz="1600" dirty="0"/>
              <a:t>Fully supported top-down by the </a:t>
            </a:r>
            <a:r>
              <a:rPr lang="en-US" sz="1600" dirty="0" err="1"/>
              <a:t>organisation</a:t>
            </a:r>
            <a:r>
              <a:rPr lang="en-US" sz="1600" dirty="0"/>
              <a:t> and enforced at all times in disciplined way</a:t>
            </a:r>
          </a:p>
          <a:p>
            <a:r>
              <a:rPr lang="en-US" sz="1600" dirty="0"/>
              <a:t>Very clear escalation and action plan </a:t>
            </a:r>
          </a:p>
          <a:p>
            <a:r>
              <a:rPr lang="en-US" sz="1600" dirty="0"/>
              <a:t>Should encourage a no blame culture </a:t>
            </a:r>
          </a:p>
          <a:p>
            <a:pPr marL="0" indent="0">
              <a:buNone/>
            </a:pPr>
            <a:endParaRPr lang="en-US" sz="2000" dirty="0"/>
          </a:p>
          <a:p>
            <a:pPr marL="0" indent="0">
              <a:buNone/>
            </a:pPr>
            <a:endParaRPr lang="en-US" sz="20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15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CE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D305696-B453-CF4E-A281-CA31AC001E53}"/>
              </a:ext>
            </a:extLst>
          </p:cNvPr>
          <p:cNvPicPr>
            <a:picLocks noChangeAspect="1"/>
          </p:cNvPicPr>
          <p:nvPr/>
        </p:nvPicPr>
        <p:blipFill>
          <a:blip r:embed="rId2"/>
          <a:stretch>
            <a:fillRect/>
          </a:stretch>
        </p:blipFill>
        <p:spPr>
          <a:xfrm>
            <a:off x="9254442" y="3065306"/>
            <a:ext cx="1462088" cy="727388"/>
          </a:xfrm>
          <a:prstGeom prst="rect">
            <a:avLst/>
          </a:prstGeom>
        </p:spPr>
      </p:pic>
      <p:sp>
        <p:nvSpPr>
          <p:cNvPr id="8" name="TextBox 7">
            <a:extLst>
              <a:ext uri="{FF2B5EF4-FFF2-40B4-BE49-F238E27FC236}">
                <a16:creationId xmlns:a16="http://schemas.microsoft.com/office/drawing/2014/main" id="{1B27F15B-A0BD-B141-9328-06F01EE6BC65}"/>
              </a:ext>
            </a:extLst>
          </p:cNvPr>
          <p:cNvSpPr txBox="1"/>
          <p:nvPr/>
        </p:nvSpPr>
        <p:spPr>
          <a:xfrm>
            <a:off x="10179782" y="6235700"/>
            <a:ext cx="2012218" cy="523220"/>
          </a:xfrm>
          <a:prstGeom prst="rect">
            <a:avLst/>
          </a:prstGeom>
          <a:noFill/>
        </p:spPr>
        <p:txBody>
          <a:bodyPr wrap="none" rtlCol="0">
            <a:spAutoFit/>
          </a:bodyPr>
          <a:lstStyle/>
          <a:p>
            <a:r>
              <a:rPr lang="en-US" sz="1400" dirty="0">
                <a:solidFill>
                  <a:schemeClr val="bg1"/>
                </a:solidFill>
              </a:rPr>
              <a:t>Tony Walker</a:t>
            </a:r>
          </a:p>
          <a:p>
            <a:r>
              <a:rPr lang="en-US" sz="1400" dirty="0">
                <a:solidFill>
                  <a:schemeClr val="bg1"/>
                </a:solidFill>
              </a:rPr>
              <a:t>tony@ctrmadvisory.com </a:t>
            </a:r>
          </a:p>
        </p:txBody>
      </p:sp>
      <p:sp>
        <p:nvSpPr>
          <p:cNvPr id="6" name="TextBox 5">
            <a:extLst>
              <a:ext uri="{FF2B5EF4-FFF2-40B4-BE49-F238E27FC236}">
                <a16:creationId xmlns:a16="http://schemas.microsoft.com/office/drawing/2014/main" id="{B95B0BFF-9C90-6E46-9671-B69192DF7EA7}"/>
              </a:ext>
            </a:extLst>
          </p:cNvPr>
          <p:cNvSpPr txBox="1"/>
          <p:nvPr/>
        </p:nvSpPr>
        <p:spPr>
          <a:xfrm>
            <a:off x="1231900" y="6553200"/>
            <a:ext cx="2970685" cy="261610"/>
          </a:xfrm>
          <a:prstGeom prst="rect">
            <a:avLst/>
          </a:prstGeom>
          <a:noFill/>
        </p:spPr>
        <p:txBody>
          <a:bodyPr wrap="none" rtlCol="0">
            <a:spAutoFit/>
          </a:bodyPr>
          <a:lstStyle/>
          <a:p>
            <a:r>
              <a:rPr lang="en-US" sz="1100" dirty="0"/>
              <a:t>* In depth analysis and policy examples available</a:t>
            </a:r>
          </a:p>
        </p:txBody>
      </p:sp>
      <p:sp>
        <p:nvSpPr>
          <p:cNvPr id="11" name="TextBox 10">
            <a:extLst>
              <a:ext uri="{FF2B5EF4-FFF2-40B4-BE49-F238E27FC236}">
                <a16:creationId xmlns:a16="http://schemas.microsoft.com/office/drawing/2014/main" id="{16858B81-7407-6341-8358-80B84E571744}"/>
              </a:ext>
            </a:extLst>
          </p:cNvPr>
          <p:cNvSpPr txBox="1"/>
          <p:nvPr/>
        </p:nvSpPr>
        <p:spPr>
          <a:xfrm>
            <a:off x="10154369" y="101600"/>
            <a:ext cx="1972142" cy="307777"/>
          </a:xfrm>
          <a:prstGeom prst="rect">
            <a:avLst/>
          </a:prstGeom>
          <a:noFill/>
        </p:spPr>
        <p:txBody>
          <a:bodyPr wrap="square" rtlCol="0">
            <a:spAutoFit/>
          </a:bodyPr>
          <a:lstStyle/>
          <a:p>
            <a:r>
              <a:rPr lang="en-US" sz="1400" dirty="0">
                <a:solidFill>
                  <a:schemeClr val="bg1"/>
                </a:solidFill>
              </a:rPr>
              <a:t>www.ctrmadvisory.com</a:t>
            </a:r>
          </a:p>
        </p:txBody>
      </p:sp>
    </p:spTree>
    <p:extLst>
      <p:ext uri="{BB962C8B-B14F-4D97-AF65-F5344CB8AC3E}">
        <p14:creationId xmlns:p14="http://schemas.microsoft.com/office/powerpoint/2010/main" val="20427282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1949E-101D-A243-809A-2BD9D12DD74C}"/>
              </a:ext>
            </a:extLst>
          </p:cNvPr>
          <p:cNvSpPr>
            <a:spLocks noGrp="1"/>
          </p:cNvSpPr>
          <p:nvPr>
            <p:ph type="title"/>
          </p:nvPr>
        </p:nvSpPr>
        <p:spPr>
          <a:xfrm>
            <a:off x="996728" y="538664"/>
            <a:ext cx="7474172" cy="1325563"/>
          </a:xfrm>
        </p:spPr>
        <p:txBody>
          <a:bodyPr>
            <a:normAutofit/>
          </a:bodyPr>
          <a:lstStyle/>
          <a:p>
            <a:r>
              <a:rPr lang="en-US" sz="2400" b="1" dirty="0"/>
              <a:t>Risk Appetite</a:t>
            </a:r>
          </a:p>
        </p:txBody>
      </p:sp>
      <p:sp>
        <p:nvSpPr>
          <p:cNvPr id="3" name="Content Placeholder 2">
            <a:extLst>
              <a:ext uri="{FF2B5EF4-FFF2-40B4-BE49-F238E27FC236}">
                <a16:creationId xmlns:a16="http://schemas.microsoft.com/office/drawing/2014/main" id="{2BFD4012-7FE5-CD45-A7A3-86D5F5E4FDE0}"/>
              </a:ext>
            </a:extLst>
          </p:cNvPr>
          <p:cNvSpPr>
            <a:spLocks noGrp="1"/>
          </p:cNvSpPr>
          <p:nvPr>
            <p:ph idx="1"/>
          </p:nvPr>
        </p:nvSpPr>
        <p:spPr>
          <a:xfrm>
            <a:off x="996728" y="2067387"/>
            <a:ext cx="6467867" cy="3450613"/>
          </a:xfrm>
        </p:spPr>
        <p:txBody>
          <a:bodyPr anchor="ctr">
            <a:normAutofit/>
          </a:bodyPr>
          <a:lstStyle/>
          <a:p>
            <a:r>
              <a:rPr lang="en-US" sz="1600" dirty="0"/>
              <a:t>Should be specific, reality based and quantifiable</a:t>
            </a:r>
          </a:p>
          <a:p>
            <a:r>
              <a:rPr lang="en-US" sz="1600" dirty="0"/>
              <a:t>Has to state risks that wish to be taken and those that must be mitigated</a:t>
            </a:r>
          </a:p>
          <a:p>
            <a:r>
              <a:rPr lang="en-US" sz="1600" dirty="0"/>
              <a:t>Risks to be taken should be defined in ways that the business can easily interpret</a:t>
            </a:r>
          </a:p>
          <a:p>
            <a:r>
              <a:rPr lang="en-US" sz="1600" dirty="0"/>
              <a:t>Better to have multiple statements relating to different risks in the business or project</a:t>
            </a:r>
          </a:p>
          <a:p>
            <a:endParaRPr lang="en-US" sz="2200" dirty="0"/>
          </a:p>
          <a:p>
            <a:pPr marL="0" indent="0">
              <a:buNone/>
            </a:pPr>
            <a:r>
              <a:rPr lang="en-US" sz="2200" dirty="0"/>
              <a:t> </a:t>
            </a:r>
          </a:p>
          <a:p>
            <a:pPr marL="0" indent="0">
              <a:buNone/>
            </a:pPr>
            <a:endParaRPr lang="en-US" sz="22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15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CE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56AE864-A600-2147-948C-DC850653AB7D}"/>
              </a:ext>
            </a:extLst>
          </p:cNvPr>
          <p:cNvPicPr>
            <a:picLocks noChangeAspect="1"/>
          </p:cNvPicPr>
          <p:nvPr/>
        </p:nvPicPr>
        <p:blipFill>
          <a:blip r:embed="rId2"/>
          <a:stretch>
            <a:fillRect/>
          </a:stretch>
        </p:blipFill>
        <p:spPr>
          <a:xfrm>
            <a:off x="9254442" y="3065306"/>
            <a:ext cx="1462088" cy="727388"/>
          </a:xfrm>
          <a:prstGeom prst="rect">
            <a:avLst/>
          </a:prstGeom>
        </p:spPr>
      </p:pic>
      <p:sp>
        <p:nvSpPr>
          <p:cNvPr id="8" name="TextBox 7">
            <a:extLst>
              <a:ext uri="{FF2B5EF4-FFF2-40B4-BE49-F238E27FC236}">
                <a16:creationId xmlns:a16="http://schemas.microsoft.com/office/drawing/2014/main" id="{1DEC1440-AAB0-C24E-A2E4-0D995E02E39A}"/>
              </a:ext>
            </a:extLst>
          </p:cNvPr>
          <p:cNvSpPr txBox="1"/>
          <p:nvPr/>
        </p:nvSpPr>
        <p:spPr>
          <a:xfrm>
            <a:off x="10179782" y="6235700"/>
            <a:ext cx="2012218" cy="523220"/>
          </a:xfrm>
          <a:prstGeom prst="rect">
            <a:avLst/>
          </a:prstGeom>
          <a:noFill/>
        </p:spPr>
        <p:txBody>
          <a:bodyPr wrap="none" rtlCol="0">
            <a:spAutoFit/>
          </a:bodyPr>
          <a:lstStyle/>
          <a:p>
            <a:r>
              <a:rPr lang="en-US" sz="1400" dirty="0">
                <a:solidFill>
                  <a:schemeClr val="bg1"/>
                </a:solidFill>
              </a:rPr>
              <a:t>Tony Walker</a:t>
            </a:r>
          </a:p>
          <a:p>
            <a:r>
              <a:rPr lang="en-US" sz="1400" dirty="0">
                <a:solidFill>
                  <a:schemeClr val="bg1"/>
                </a:solidFill>
              </a:rPr>
              <a:t>tony@ctrmadvisory.com </a:t>
            </a:r>
          </a:p>
        </p:txBody>
      </p:sp>
      <p:sp>
        <p:nvSpPr>
          <p:cNvPr id="9" name="TextBox 8">
            <a:extLst>
              <a:ext uri="{FF2B5EF4-FFF2-40B4-BE49-F238E27FC236}">
                <a16:creationId xmlns:a16="http://schemas.microsoft.com/office/drawing/2014/main" id="{3AA77084-FFF0-1C49-A063-FE8C7042471F}"/>
              </a:ext>
            </a:extLst>
          </p:cNvPr>
          <p:cNvSpPr txBox="1"/>
          <p:nvPr/>
        </p:nvSpPr>
        <p:spPr>
          <a:xfrm>
            <a:off x="1231900" y="6553200"/>
            <a:ext cx="1850186" cy="261610"/>
          </a:xfrm>
          <a:prstGeom prst="rect">
            <a:avLst/>
          </a:prstGeom>
          <a:noFill/>
        </p:spPr>
        <p:txBody>
          <a:bodyPr wrap="none" rtlCol="0">
            <a:spAutoFit/>
          </a:bodyPr>
          <a:lstStyle/>
          <a:p>
            <a:r>
              <a:rPr lang="en-US" sz="1100" dirty="0"/>
              <a:t>* In depth analysis available</a:t>
            </a:r>
          </a:p>
        </p:txBody>
      </p:sp>
      <p:sp>
        <p:nvSpPr>
          <p:cNvPr id="11" name="TextBox 10">
            <a:extLst>
              <a:ext uri="{FF2B5EF4-FFF2-40B4-BE49-F238E27FC236}">
                <a16:creationId xmlns:a16="http://schemas.microsoft.com/office/drawing/2014/main" id="{8AFDB9E6-EB48-7B4E-A813-171A947D816A}"/>
              </a:ext>
            </a:extLst>
          </p:cNvPr>
          <p:cNvSpPr txBox="1"/>
          <p:nvPr/>
        </p:nvSpPr>
        <p:spPr>
          <a:xfrm>
            <a:off x="10154369" y="101600"/>
            <a:ext cx="1972142" cy="307777"/>
          </a:xfrm>
          <a:prstGeom prst="rect">
            <a:avLst/>
          </a:prstGeom>
          <a:noFill/>
        </p:spPr>
        <p:txBody>
          <a:bodyPr wrap="square" rtlCol="0">
            <a:spAutoFit/>
          </a:bodyPr>
          <a:lstStyle/>
          <a:p>
            <a:r>
              <a:rPr lang="en-US" sz="1400" dirty="0">
                <a:solidFill>
                  <a:schemeClr val="bg1"/>
                </a:solidFill>
              </a:rPr>
              <a:t>www.ctrmadvisory.com</a:t>
            </a:r>
          </a:p>
        </p:txBody>
      </p:sp>
    </p:spTree>
    <p:extLst>
      <p:ext uri="{BB962C8B-B14F-4D97-AF65-F5344CB8AC3E}">
        <p14:creationId xmlns:p14="http://schemas.microsoft.com/office/powerpoint/2010/main" val="2083571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FA93A-189B-1246-8264-5219FB6764AA}"/>
              </a:ext>
            </a:extLst>
          </p:cNvPr>
          <p:cNvSpPr>
            <a:spLocks noGrp="1"/>
          </p:cNvSpPr>
          <p:nvPr>
            <p:ph type="title"/>
          </p:nvPr>
        </p:nvSpPr>
        <p:spPr>
          <a:xfrm>
            <a:off x="933228" y="627564"/>
            <a:ext cx="7474172" cy="1325563"/>
          </a:xfrm>
        </p:spPr>
        <p:txBody>
          <a:bodyPr>
            <a:normAutofit/>
          </a:bodyPr>
          <a:lstStyle/>
          <a:p>
            <a:r>
              <a:rPr lang="en-US" sz="2400" b="1" dirty="0"/>
              <a:t>Risk Culture</a:t>
            </a:r>
          </a:p>
        </p:txBody>
      </p:sp>
      <p:sp>
        <p:nvSpPr>
          <p:cNvPr id="3" name="Content Placeholder 2">
            <a:extLst>
              <a:ext uri="{FF2B5EF4-FFF2-40B4-BE49-F238E27FC236}">
                <a16:creationId xmlns:a16="http://schemas.microsoft.com/office/drawing/2014/main" id="{1ADEE346-8F08-664D-BA2E-472214BEEA1C}"/>
              </a:ext>
            </a:extLst>
          </p:cNvPr>
          <p:cNvSpPr>
            <a:spLocks noGrp="1"/>
          </p:cNvSpPr>
          <p:nvPr>
            <p:ph idx="1"/>
          </p:nvPr>
        </p:nvSpPr>
        <p:spPr>
          <a:xfrm>
            <a:off x="933228" y="2067387"/>
            <a:ext cx="7385272" cy="3450613"/>
          </a:xfrm>
        </p:spPr>
        <p:txBody>
          <a:bodyPr anchor="ctr">
            <a:normAutofit/>
          </a:bodyPr>
          <a:lstStyle/>
          <a:p>
            <a:r>
              <a:rPr lang="en-US" sz="1600" dirty="0"/>
              <a:t>Consider the end-to-end process and roles/responsibilities of functions</a:t>
            </a:r>
          </a:p>
          <a:p>
            <a:r>
              <a:rPr lang="en-US" sz="1600" dirty="0"/>
              <a:t>Discuss decisions made by each function and assess how this can impact the business</a:t>
            </a:r>
          </a:p>
          <a:p>
            <a:r>
              <a:rPr lang="en-US" sz="1600" dirty="0"/>
              <a:t>Have functions define their own perceived risk/rewards and produce a documented way of working </a:t>
            </a:r>
          </a:p>
          <a:p>
            <a:r>
              <a:rPr lang="en-US" sz="1600" dirty="0"/>
              <a:t>Openly support a no blame culture where mistakes are seen as learning opportunities</a:t>
            </a:r>
          </a:p>
          <a:p>
            <a:r>
              <a:rPr lang="en-US" sz="1600" dirty="0"/>
              <a:t>Enforce continuous business improvement with group wide communication</a:t>
            </a:r>
          </a:p>
          <a:p>
            <a:r>
              <a:rPr lang="en-US" sz="1600" dirty="0"/>
              <a:t>Create reportable KRI’s for functions which can be measured</a:t>
            </a:r>
          </a:p>
          <a:p>
            <a:pPr marL="0" indent="0">
              <a:buNone/>
            </a:pPr>
            <a:endParaRPr lang="en-US" sz="1700" dirty="0"/>
          </a:p>
          <a:p>
            <a:pPr marL="0" indent="0">
              <a:buNone/>
            </a:pPr>
            <a:endParaRPr lang="en-US" sz="17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15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CE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CAAFF6DC-E98D-A64B-BAC4-01B86E9DD6FC}"/>
              </a:ext>
            </a:extLst>
          </p:cNvPr>
          <p:cNvPicPr>
            <a:picLocks noChangeAspect="1"/>
          </p:cNvPicPr>
          <p:nvPr/>
        </p:nvPicPr>
        <p:blipFill>
          <a:blip r:embed="rId2"/>
          <a:stretch>
            <a:fillRect/>
          </a:stretch>
        </p:blipFill>
        <p:spPr>
          <a:xfrm>
            <a:off x="9254442" y="3065306"/>
            <a:ext cx="1462088" cy="727388"/>
          </a:xfrm>
          <a:prstGeom prst="rect">
            <a:avLst/>
          </a:prstGeom>
        </p:spPr>
      </p:pic>
      <p:sp>
        <p:nvSpPr>
          <p:cNvPr id="8" name="TextBox 7">
            <a:extLst>
              <a:ext uri="{FF2B5EF4-FFF2-40B4-BE49-F238E27FC236}">
                <a16:creationId xmlns:a16="http://schemas.microsoft.com/office/drawing/2014/main" id="{DBA241FF-8961-4149-BB22-2B4DBED98BF5}"/>
              </a:ext>
            </a:extLst>
          </p:cNvPr>
          <p:cNvSpPr txBox="1"/>
          <p:nvPr/>
        </p:nvSpPr>
        <p:spPr>
          <a:xfrm>
            <a:off x="10179782" y="6235700"/>
            <a:ext cx="2012218" cy="523220"/>
          </a:xfrm>
          <a:prstGeom prst="rect">
            <a:avLst/>
          </a:prstGeom>
          <a:noFill/>
        </p:spPr>
        <p:txBody>
          <a:bodyPr wrap="none" rtlCol="0">
            <a:spAutoFit/>
          </a:bodyPr>
          <a:lstStyle/>
          <a:p>
            <a:r>
              <a:rPr lang="en-US" sz="1400" dirty="0">
                <a:solidFill>
                  <a:schemeClr val="bg1"/>
                </a:solidFill>
              </a:rPr>
              <a:t>Tony Walker</a:t>
            </a:r>
          </a:p>
          <a:p>
            <a:r>
              <a:rPr lang="en-US" sz="1400" dirty="0">
                <a:solidFill>
                  <a:schemeClr val="bg1"/>
                </a:solidFill>
              </a:rPr>
              <a:t>tony@ctrmadvisory.com </a:t>
            </a:r>
          </a:p>
        </p:txBody>
      </p:sp>
      <p:sp>
        <p:nvSpPr>
          <p:cNvPr id="9" name="TextBox 8">
            <a:extLst>
              <a:ext uri="{FF2B5EF4-FFF2-40B4-BE49-F238E27FC236}">
                <a16:creationId xmlns:a16="http://schemas.microsoft.com/office/drawing/2014/main" id="{6487C8E4-16FA-6A41-8C3B-8B3430AF8469}"/>
              </a:ext>
            </a:extLst>
          </p:cNvPr>
          <p:cNvSpPr txBox="1"/>
          <p:nvPr/>
        </p:nvSpPr>
        <p:spPr>
          <a:xfrm>
            <a:off x="1231900" y="6553200"/>
            <a:ext cx="1779654" cy="261610"/>
          </a:xfrm>
          <a:prstGeom prst="rect">
            <a:avLst/>
          </a:prstGeom>
          <a:noFill/>
        </p:spPr>
        <p:txBody>
          <a:bodyPr wrap="none" rtlCol="0">
            <a:spAutoFit/>
          </a:bodyPr>
          <a:lstStyle/>
          <a:p>
            <a:r>
              <a:rPr lang="en-US" sz="1100" dirty="0"/>
              <a:t>* In depth analysis available</a:t>
            </a:r>
          </a:p>
        </p:txBody>
      </p:sp>
      <p:sp>
        <p:nvSpPr>
          <p:cNvPr id="11" name="TextBox 10">
            <a:extLst>
              <a:ext uri="{FF2B5EF4-FFF2-40B4-BE49-F238E27FC236}">
                <a16:creationId xmlns:a16="http://schemas.microsoft.com/office/drawing/2014/main" id="{ADCC6FB8-EA6B-0642-89C6-32BA746F3E0F}"/>
              </a:ext>
            </a:extLst>
          </p:cNvPr>
          <p:cNvSpPr txBox="1"/>
          <p:nvPr/>
        </p:nvSpPr>
        <p:spPr>
          <a:xfrm>
            <a:off x="10154369" y="101600"/>
            <a:ext cx="1972142" cy="307777"/>
          </a:xfrm>
          <a:prstGeom prst="rect">
            <a:avLst/>
          </a:prstGeom>
          <a:noFill/>
        </p:spPr>
        <p:txBody>
          <a:bodyPr wrap="square" rtlCol="0">
            <a:spAutoFit/>
          </a:bodyPr>
          <a:lstStyle/>
          <a:p>
            <a:r>
              <a:rPr lang="en-US" sz="1400" dirty="0">
                <a:solidFill>
                  <a:schemeClr val="bg1"/>
                </a:solidFill>
              </a:rPr>
              <a:t>www.ctrmadvisory.com</a:t>
            </a:r>
          </a:p>
        </p:txBody>
      </p:sp>
    </p:spTree>
    <p:extLst>
      <p:ext uri="{BB962C8B-B14F-4D97-AF65-F5344CB8AC3E}">
        <p14:creationId xmlns:p14="http://schemas.microsoft.com/office/powerpoint/2010/main" val="1710671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6BAB878-297C-084E-AB08-F2111107BA22}"/>
              </a:ext>
            </a:extLst>
          </p:cNvPr>
          <p:cNvSpPr txBox="1"/>
          <p:nvPr/>
        </p:nvSpPr>
        <p:spPr>
          <a:xfrm>
            <a:off x="620014" y="643540"/>
            <a:ext cx="9364133"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2800" b="1" kern="1200" dirty="0">
                <a:solidFill>
                  <a:schemeClr val="tx1"/>
                </a:solidFill>
                <a:latin typeface="+mj-lt"/>
                <a:ea typeface="+mj-ea"/>
                <a:cs typeface="+mj-cs"/>
              </a:rPr>
              <a:t>Risk is good, not properly managing your risk is dangerous</a:t>
            </a:r>
          </a:p>
        </p:txBody>
      </p:sp>
      <p:sp>
        <p:nvSpPr>
          <p:cNvPr id="5" name="TextBox 4">
            <a:extLst>
              <a:ext uri="{FF2B5EF4-FFF2-40B4-BE49-F238E27FC236}">
                <a16:creationId xmlns:a16="http://schemas.microsoft.com/office/drawing/2014/main" id="{395FF679-D6D5-524B-A6A0-C9D0A732B530}"/>
              </a:ext>
            </a:extLst>
          </p:cNvPr>
          <p:cNvSpPr txBox="1"/>
          <p:nvPr/>
        </p:nvSpPr>
        <p:spPr>
          <a:xfrm>
            <a:off x="620014" y="1846373"/>
            <a:ext cx="7584186" cy="4173427"/>
          </a:xfrm>
          <a:prstGeom prst="rect">
            <a:avLst/>
          </a:prstGeom>
        </p:spPr>
        <p:txBody>
          <a:bodyPr vert="horz" lIns="91440" tIns="45720" rIns="91440" bIns="45720" rtlCol="0" anchor="ctr">
            <a:normAutofit/>
          </a:bodyPr>
          <a:lstStyle/>
          <a:p>
            <a:pPr>
              <a:lnSpc>
                <a:spcPct val="90000"/>
              </a:lnSpc>
              <a:spcAft>
                <a:spcPts val="600"/>
              </a:spcAft>
            </a:pPr>
            <a:r>
              <a:rPr lang="en-US" sz="1600" dirty="0"/>
              <a:t>Prerequisites for good risk management;</a:t>
            </a:r>
          </a:p>
          <a:p>
            <a:pPr indent="-228600">
              <a:lnSpc>
                <a:spcPct val="90000"/>
              </a:lnSpc>
              <a:spcAft>
                <a:spcPts val="600"/>
              </a:spcAft>
              <a:buFont typeface="Arial" panose="020B0604020202020204" pitchFamily="34" charset="0"/>
              <a:buChar char="•"/>
            </a:pPr>
            <a:endParaRPr lang="en-US" sz="1300" b="1" dirty="0"/>
          </a:p>
          <a:p>
            <a:pPr marL="285750" indent="-228600">
              <a:lnSpc>
                <a:spcPct val="90000"/>
              </a:lnSpc>
              <a:spcAft>
                <a:spcPts val="600"/>
              </a:spcAft>
              <a:buFont typeface="Arial" panose="020B0604020202020204" pitchFamily="34" charset="0"/>
              <a:buChar char="•"/>
            </a:pPr>
            <a:r>
              <a:rPr lang="en-US" sz="1600" b="1" dirty="0"/>
              <a:t>Full transparency of information across the </a:t>
            </a:r>
            <a:r>
              <a:rPr lang="en-US" sz="1600" b="1" dirty="0" err="1"/>
              <a:t>organisation</a:t>
            </a:r>
            <a:r>
              <a:rPr lang="en-US" sz="1600" b="1" dirty="0"/>
              <a:t> producing accurate, clear and timely management reporting</a:t>
            </a:r>
          </a:p>
          <a:p>
            <a:pPr marL="285750" indent="-228600">
              <a:lnSpc>
                <a:spcPct val="90000"/>
              </a:lnSpc>
              <a:spcAft>
                <a:spcPts val="600"/>
              </a:spcAft>
              <a:buFont typeface="Arial" panose="020B0604020202020204" pitchFamily="34" charset="0"/>
              <a:buChar char="•"/>
            </a:pPr>
            <a:endParaRPr lang="en-US" sz="1600" dirty="0"/>
          </a:p>
          <a:p>
            <a:pPr marL="285750" indent="-228600">
              <a:lnSpc>
                <a:spcPct val="90000"/>
              </a:lnSpc>
              <a:spcAft>
                <a:spcPts val="600"/>
              </a:spcAft>
              <a:buFont typeface="Arial" panose="020B0604020202020204" pitchFamily="34" charset="0"/>
              <a:buChar char="•"/>
            </a:pPr>
            <a:r>
              <a:rPr lang="en-US" sz="1600" dirty="0"/>
              <a:t>A policy framework that is easily understood, has strong top down support and is uniformly and rigorously enforced </a:t>
            </a:r>
          </a:p>
          <a:p>
            <a:pPr marL="285750" indent="-228600">
              <a:lnSpc>
                <a:spcPct val="90000"/>
              </a:lnSpc>
              <a:spcAft>
                <a:spcPts val="600"/>
              </a:spcAft>
              <a:buFont typeface="Arial" panose="020B0604020202020204" pitchFamily="34" charset="0"/>
              <a:buChar char="•"/>
            </a:pPr>
            <a:endParaRPr lang="en-US" sz="1600" dirty="0"/>
          </a:p>
          <a:p>
            <a:pPr marL="285750" indent="-228600">
              <a:lnSpc>
                <a:spcPct val="90000"/>
              </a:lnSpc>
              <a:spcAft>
                <a:spcPts val="600"/>
              </a:spcAft>
              <a:buFont typeface="Arial" panose="020B0604020202020204" pitchFamily="34" charset="0"/>
              <a:buChar char="•"/>
            </a:pPr>
            <a:r>
              <a:rPr lang="en-US" sz="1600" dirty="0"/>
              <a:t>A well defined risk appetite identifying areas of competitive advantage, inferring risks the business chooses to be exposed to and also being clear about where there is no competitive advantage, inferring risks that require maximum mitigation</a:t>
            </a:r>
          </a:p>
          <a:p>
            <a:pPr marL="285750" indent="-228600">
              <a:lnSpc>
                <a:spcPct val="90000"/>
              </a:lnSpc>
              <a:spcAft>
                <a:spcPts val="600"/>
              </a:spcAft>
              <a:buFont typeface="Arial" panose="020B0604020202020204" pitchFamily="34" charset="0"/>
              <a:buChar char="•"/>
            </a:pPr>
            <a:endParaRPr lang="en-US" sz="1600" dirty="0"/>
          </a:p>
          <a:p>
            <a:pPr marL="285750" indent="-228600">
              <a:lnSpc>
                <a:spcPct val="90000"/>
              </a:lnSpc>
              <a:spcAft>
                <a:spcPts val="600"/>
              </a:spcAft>
              <a:buFont typeface="Arial" panose="020B0604020202020204" pitchFamily="34" charset="0"/>
              <a:buChar char="•"/>
            </a:pPr>
            <a:r>
              <a:rPr lang="en-US" sz="1600" dirty="0"/>
              <a:t>An imbedded no blame risk culture and educational program such that people in all roles understand the risk/return pay-off of their decision making</a:t>
            </a:r>
          </a:p>
          <a:p>
            <a:pPr indent="-228600">
              <a:lnSpc>
                <a:spcPct val="90000"/>
              </a:lnSpc>
              <a:spcAft>
                <a:spcPts val="600"/>
              </a:spcAft>
              <a:buFont typeface="Arial" panose="020B0604020202020204" pitchFamily="34" charset="0"/>
              <a:buChar char="•"/>
            </a:pPr>
            <a:endParaRPr lang="en-US" sz="1300" dirty="0"/>
          </a:p>
        </p:txBody>
      </p:sp>
      <p:sp>
        <p:nvSpPr>
          <p:cNvPr id="19" name="Rectangle 1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15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CE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63620F3E-4F02-E342-A973-A1A7116D1142}"/>
              </a:ext>
            </a:extLst>
          </p:cNvPr>
          <p:cNvPicPr>
            <a:picLocks noChangeAspect="1"/>
          </p:cNvPicPr>
          <p:nvPr/>
        </p:nvPicPr>
        <p:blipFill>
          <a:blip r:embed="rId2"/>
          <a:stretch>
            <a:fillRect/>
          </a:stretch>
        </p:blipFill>
        <p:spPr>
          <a:xfrm>
            <a:off x="9254442" y="3065306"/>
            <a:ext cx="1462088" cy="727388"/>
          </a:xfrm>
          <a:prstGeom prst="rect">
            <a:avLst/>
          </a:prstGeom>
        </p:spPr>
      </p:pic>
      <p:sp>
        <p:nvSpPr>
          <p:cNvPr id="8" name="TextBox 7">
            <a:extLst>
              <a:ext uri="{FF2B5EF4-FFF2-40B4-BE49-F238E27FC236}">
                <a16:creationId xmlns:a16="http://schemas.microsoft.com/office/drawing/2014/main" id="{D81C37AB-1568-FE4F-ABE8-096F379B3708}"/>
              </a:ext>
            </a:extLst>
          </p:cNvPr>
          <p:cNvSpPr txBox="1"/>
          <p:nvPr/>
        </p:nvSpPr>
        <p:spPr>
          <a:xfrm>
            <a:off x="10179782" y="6235700"/>
            <a:ext cx="2012218" cy="523220"/>
          </a:xfrm>
          <a:prstGeom prst="rect">
            <a:avLst/>
          </a:prstGeom>
          <a:noFill/>
        </p:spPr>
        <p:txBody>
          <a:bodyPr wrap="none" rtlCol="0">
            <a:spAutoFit/>
          </a:bodyPr>
          <a:lstStyle/>
          <a:p>
            <a:r>
              <a:rPr lang="en-US" sz="1400" dirty="0">
                <a:solidFill>
                  <a:schemeClr val="bg1"/>
                </a:solidFill>
              </a:rPr>
              <a:t>Tony Walker</a:t>
            </a:r>
          </a:p>
          <a:p>
            <a:r>
              <a:rPr lang="en-US" sz="1400" dirty="0">
                <a:solidFill>
                  <a:schemeClr val="bg1"/>
                </a:solidFill>
              </a:rPr>
              <a:t>tony@ctrmadvisory.com </a:t>
            </a:r>
          </a:p>
        </p:txBody>
      </p:sp>
      <p:sp>
        <p:nvSpPr>
          <p:cNvPr id="9" name="TextBox 8">
            <a:extLst>
              <a:ext uri="{FF2B5EF4-FFF2-40B4-BE49-F238E27FC236}">
                <a16:creationId xmlns:a16="http://schemas.microsoft.com/office/drawing/2014/main" id="{48B6D078-D34D-A549-97C9-0CA232EED6BD}"/>
              </a:ext>
            </a:extLst>
          </p:cNvPr>
          <p:cNvSpPr txBox="1"/>
          <p:nvPr/>
        </p:nvSpPr>
        <p:spPr>
          <a:xfrm>
            <a:off x="10154369" y="101600"/>
            <a:ext cx="1972142" cy="307777"/>
          </a:xfrm>
          <a:prstGeom prst="rect">
            <a:avLst/>
          </a:prstGeom>
          <a:noFill/>
        </p:spPr>
        <p:txBody>
          <a:bodyPr wrap="square" rtlCol="0">
            <a:spAutoFit/>
          </a:bodyPr>
          <a:lstStyle/>
          <a:p>
            <a:r>
              <a:rPr lang="en-US" sz="1400" dirty="0">
                <a:solidFill>
                  <a:schemeClr val="bg1"/>
                </a:solidFill>
              </a:rPr>
              <a:t>www.ctrmadvisory.com</a:t>
            </a:r>
          </a:p>
        </p:txBody>
      </p:sp>
    </p:spTree>
    <p:extLst>
      <p:ext uri="{BB962C8B-B14F-4D97-AF65-F5344CB8AC3E}">
        <p14:creationId xmlns:p14="http://schemas.microsoft.com/office/powerpoint/2010/main" val="1321937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202A0-ED07-9D44-9F1D-EBDCF74BF630}"/>
              </a:ext>
            </a:extLst>
          </p:cNvPr>
          <p:cNvSpPr>
            <a:spLocks noGrp="1"/>
          </p:cNvSpPr>
          <p:nvPr>
            <p:ph type="title"/>
          </p:nvPr>
        </p:nvSpPr>
        <p:spPr>
          <a:xfrm>
            <a:off x="1136428" y="627564"/>
            <a:ext cx="7474172" cy="1325563"/>
          </a:xfrm>
        </p:spPr>
        <p:txBody>
          <a:bodyPr>
            <a:normAutofit/>
          </a:bodyPr>
          <a:lstStyle/>
          <a:p>
            <a:r>
              <a:rPr lang="en-US" sz="2800" b="1" dirty="0"/>
              <a:t>Data Transparency</a:t>
            </a:r>
          </a:p>
        </p:txBody>
      </p:sp>
      <p:sp>
        <p:nvSpPr>
          <p:cNvPr id="3" name="Content Placeholder 2">
            <a:extLst>
              <a:ext uri="{FF2B5EF4-FFF2-40B4-BE49-F238E27FC236}">
                <a16:creationId xmlns:a16="http://schemas.microsoft.com/office/drawing/2014/main" id="{51E27B3F-C3DC-0B4B-94DF-01B4A2D57509}"/>
              </a:ext>
            </a:extLst>
          </p:cNvPr>
          <p:cNvSpPr>
            <a:spLocks noGrp="1"/>
          </p:cNvSpPr>
          <p:nvPr>
            <p:ph idx="1"/>
          </p:nvPr>
        </p:nvSpPr>
        <p:spPr>
          <a:xfrm>
            <a:off x="1136428" y="2187685"/>
            <a:ext cx="6877271" cy="4622799"/>
          </a:xfrm>
        </p:spPr>
        <p:txBody>
          <a:bodyPr anchor="ctr">
            <a:normAutofit/>
          </a:bodyPr>
          <a:lstStyle/>
          <a:p>
            <a:pPr marL="0" indent="0">
              <a:buNone/>
            </a:pPr>
            <a:r>
              <a:rPr lang="en-US" sz="1600" b="1" dirty="0"/>
              <a:t>Options (best to worst);</a:t>
            </a:r>
          </a:p>
          <a:p>
            <a:r>
              <a:rPr lang="en-US" sz="1600" dirty="0"/>
              <a:t>Full transactional Datawarehouse solution</a:t>
            </a:r>
          </a:p>
          <a:p>
            <a:r>
              <a:rPr lang="en-US" sz="1600" dirty="0"/>
              <a:t>Partial transactional database partial independent consolidation</a:t>
            </a:r>
          </a:p>
          <a:p>
            <a:r>
              <a:rPr lang="en-US" sz="1600" dirty="0"/>
              <a:t>Independent reporting and spreadsheet/system consolidation </a:t>
            </a:r>
          </a:p>
          <a:p>
            <a:r>
              <a:rPr lang="en-US" sz="1600" dirty="0"/>
              <a:t>Direct spreadsheet reporting and consolidation</a:t>
            </a:r>
          </a:p>
          <a:p>
            <a:pPr marL="0" indent="0">
              <a:buNone/>
            </a:pPr>
            <a:endParaRPr lang="en-US" sz="1600" dirty="0"/>
          </a:p>
          <a:p>
            <a:pPr marL="0" indent="0">
              <a:buNone/>
            </a:pPr>
            <a:r>
              <a:rPr lang="en-US" sz="1600" b="1" dirty="0"/>
              <a:t>Issues to address;</a:t>
            </a:r>
          </a:p>
          <a:p>
            <a:r>
              <a:rPr lang="en-US" sz="1600" dirty="0"/>
              <a:t>Reliability of reported data</a:t>
            </a:r>
          </a:p>
          <a:p>
            <a:r>
              <a:rPr lang="en-US" sz="1600" dirty="0" err="1"/>
              <a:t>Standardisation</a:t>
            </a:r>
            <a:r>
              <a:rPr lang="en-US" sz="1600" dirty="0"/>
              <a:t> of forward pricing across business units</a:t>
            </a:r>
          </a:p>
          <a:p>
            <a:r>
              <a:rPr lang="en-US" sz="1600" dirty="0"/>
              <a:t>Ability to link reported profit/loss to position and counterpart exposure</a:t>
            </a:r>
          </a:p>
          <a:p>
            <a:r>
              <a:rPr lang="en-US" sz="1600" dirty="0"/>
              <a:t>Monitoring of cost items</a:t>
            </a:r>
          </a:p>
          <a:p>
            <a:r>
              <a:rPr lang="en-US" sz="1600" dirty="0"/>
              <a:t>Understanding of counterparty exposure and potential future exposure</a:t>
            </a:r>
          </a:p>
          <a:p>
            <a:pPr marL="0" indent="0">
              <a:buNone/>
            </a:pPr>
            <a:endParaRPr lang="en-US" sz="1100" dirty="0"/>
          </a:p>
          <a:p>
            <a:pPr marL="0" indent="0">
              <a:buNone/>
            </a:pPr>
            <a:endParaRPr lang="en-US" sz="1100" dirty="0"/>
          </a:p>
          <a:p>
            <a:pPr marL="0" indent="0">
              <a:buNone/>
            </a:pPr>
            <a:endParaRPr lang="en-US" sz="1100" dirty="0"/>
          </a:p>
          <a:p>
            <a:pPr marL="0" indent="0">
              <a:buNone/>
            </a:pPr>
            <a:endParaRPr lang="en-US" sz="11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15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CE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6246A0A-6530-A640-93BB-F6A44E19C65C}"/>
              </a:ext>
            </a:extLst>
          </p:cNvPr>
          <p:cNvPicPr>
            <a:picLocks noChangeAspect="1"/>
          </p:cNvPicPr>
          <p:nvPr/>
        </p:nvPicPr>
        <p:blipFill>
          <a:blip r:embed="rId2"/>
          <a:stretch>
            <a:fillRect/>
          </a:stretch>
        </p:blipFill>
        <p:spPr>
          <a:xfrm>
            <a:off x="9254442" y="3065306"/>
            <a:ext cx="1462088" cy="727388"/>
          </a:xfrm>
          <a:prstGeom prst="rect">
            <a:avLst/>
          </a:prstGeom>
        </p:spPr>
      </p:pic>
      <p:sp>
        <p:nvSpPr>
          <p:cNvPr id="8" name="TextBox 7">
            <a:extLst>
              <a:ext uri="{FF2B5EF4-FFF2-40B4-BE49-F238E27FC236}">
                <a16:creationId xmlns:a16="http://schemas.microsoft.com/office/drawing/2014/main" id="{98C9110D-2A7F-6A41-B3AA-BA652233FE03}"/>
              </a:ext>
            </a:extLst>
          </p:cNvPr>
          <p:cNvSpPr txBox="1"/>
          <p:nvPr/>
        </p:nvSpPr>
        <p:spPr>
          <a:xfrm>
            <a:off x="10179782" y="6235700"/>
            <a:ext cx="2012218" cy="523220"/>
          </a:xfrm>
          <a:prstGeom prst="rect">
            <a:avLst/>
          </a:prstGeom>
          <a:noFill/>
        </p:spPr>
        <p:txBody>
          <a:bodyPr wrap="none" rtlCol="0">
            <a:spAutoFit/>
          </a:bodyPr>
          <a:lstStyle/>
          <a:p>
            <a:r>
              <a:rPr lang="en-US" sz="1400" dirty="0">
                <a:solidFill>
                  <a:schemeClr val="bg1"/>
                </a:solidFill>
              </a:rPr>
              <a:t>Tony Walker</a:t>
            </a:r>
          </a:p>
          <a:p>
            <a:r>
              <a:rPr lang="en-US" sz="1400" dirty="0">
                <a:solidFill>
                  <a:schemeClr val="bg1"/>
                </a:solidFill>
              </a:rPr>
              <a:t>tony@ctrmadvisory.com </a:t>
            </a:r>
          </a:p>
        </p:txBody>
      </p:sp>
      <p:sp>
        <p:nvSpPr>
          <p:cNvPr id="9" name="TextBox 8">
            <a:extLst>
              <a:ext uri="{FF2B5EF4-FFF2-40B4-BE49-F238E27FC236}">
                <a16:creationId xmlns:a16="http://schemas.microsoft.com/office/drawing/2014/main" id="{8CE31DD5-D2F2-D945-AA65-C048CB77C592}"/>
              </a:ext>
            </a:extLst>
          </p:cNvPr>
          <p:cNvSpPr txBox="1"/>
          <p:nvPr/>
        </p:nvSpPr>
        <p:spPr>
          <a:xfrm>
            <a:off x="10154369" y="101600"/>
            <a:ext cx="1972142" cy="307777"/>
          </a:xfrm>
          <a:prstGeom prst="rect">
            <a:avLst/>
          </a:prstGeom>
          <a:noFill/>
        </p:spPr>
        <p:txBody>
          <a:bodyPr wrap="square" rtlCol="0">
            <a:spAutoFit/>
          </a:bodyPr>
          <a:lstStyle/>
          <a:p>
            <a:r>
              <a:rPr lang="en-US" sz="1400" dirty="0">
                <a:solidFill>
                  <a:schemeClr val="bg1"/>
                </a:solidFill>
              </a:rPr>
              <a:t>www.ctrmadvisory.com</a:t>
            </a:r>
          </a:p>
        </p:txBody>
      </p:sp>
    </p:spTree>
    <p:extLst>
      <p:ext uri="{BB962C8B-B14F-4D97-AF65-F5344CB8AC3E}">
        <p14:creationId xmlns:p14="http://schemas.microsoft.com/office/powerpoint/2010/main" val="185487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EBEEF-7E92-9049-8A55-83BEAE9C904C}"/>
              </a:ext>
            </a:extLst>
          </p:cNvPr>
          <p:cNvSpPr>
            <a:spLocks noGrp="1"/>
          </p:cNvSpPr>
          <p:nvPr>
            <p:ph type="title"/>
          </p:nvPr>
        </p:nvSpPr>
        <p:spPr>
          <a:xfrm>
            <a:off x="797386" y="170364"/>
            <a:ext cx="7474172" cy="1325563"/>
          </a:xfrm>
        </p:spPr>
        <p:txBody>
          <a:bodyPr>
            <a:normAutofit/>
          </a:bodyPr>
          <a:lstStyle/>
          <a:p>
            <a:r>
              <a:rPr lang="en-US" sz="2800" b="1" dirty="0"/>
              <a:t>Recommended Controls</a:t>
            </a:r>
          </a:p>
        </p:txBody>
      </p:sp>
      <p:sp>
        <p:nvSpPr>
          <p:cNvPr id="3" name="Content Placeholder 2">
            <a:extLst>
              <a:ext uri="{FF2B5EF4-FFF2-40B4-BE49-F238E27FC236}">
                <a16:creationId xmlns:a16="http://schemas.microsoft.com/office/drawing/2014/main" id="{E55A0EC8-E8B6-E548-B0DF-CBF28CE34621}"/>
              </a:ext>
            </a:extLst>
          </p:cNvPr>
          <p:cNvSpPr>
            <a:spLocks noGrp="1"/>
          </p:cNvSpPr>
          <p:nvPr>
            <p:ph idx="1"/>
          </p:nvPr>
        </p:nvSpPr>
        <p:spPr>
          <a:xfrm>
            <a:off x="695786" y="1495927"/>
            <a:ext cx="8892714" cy="5273173"/>
          </a:xfrm>
        </p:spPr>
        <p:txBody>
          <a:bodyPr anchor="ctr">
            <a:normAutofit fontScale="85000" lnSpcReduction="20000"/>
          </a:bodyPr>
          <a:lstStyle/>
          <a:p>
            <a:r>
              <a:rPr lang="en-US" sz="1600" dirty="0"/>
              <a:t>Independent verification of system changes by commercial managers after trade is input</a:t>
            </a:r>
          </a:p>
          <a:p>
            <a:r>
              <a:rPr lang="en-US" sz="1600" dirty="0"/>
              <a:t>Independent confirmation process</a:t>
            </a:r>
          </a:p>
          <a:p>
            <a:r>
              <a:rPr lang="en-US" sz="1600" dirty="0"/>
              <a:t>Clear rules on how to mark-to-market</a:t>
            </a:r>
          </a:p>
          <a:p>
            <a:r>
              <a:rPr lang="en-US" sz="1600" dirty="0"/>
              <a:t>Very clear credit granting criteria</a:t>
            </a:r>
          </a:p>
          <a:p>
            <a:r>
              <a:rPr lang="en-US" sz="1600" dirty="0"/>
              <a:t>Standard legal contracts</a:t>
            </a:r>
          </a:p>
          <a:p>
            <a:r>
              <a:rPr lang="en-US" sz="1600" dirty="0"/>
              <a:t>Pricing basis standard market terms with cost items and variations clearly separated</a:t>
            </a:r>
          </a:p>
          <a:p>
            <a:r>
              <a:rPr lang="en-US" sz="1600" dirty="0"/>
              <a:t>Checks on execution and continued rolling of contracts</a:t>
            </a:r>
          </a:p>
          <a:p>
            <a:r>
              <a:rPr lang="en-US" sz="1600" dirty="0"/>
              <a:t>Day one profit/loss and unusually large profit/loss change</a:t>
            </a:r>
          </a:p>
          <a:p>
            <a:r>
              <a:rPr lang="en-US" sz="1600" dirty="0"/>
              <a:t>Realised/unrealized profit/loss variation</a:t>
            </a:r>
          </a:p>
          <a:p>
            <a:r>
              <a:rPr lang="en-US" sz="1600" dirty="0"/>
              <a:t> Illiquid price marks and verification with nearest correlated market, not only exchange derivatives  </a:t>
            </a:r>
          </a:p>
          <a:p>
            <a:r>
              <a:rPr lang="en-US" sz="1600" dirty="0"/>
              <a:t>Ability to measure and well defined rules around foreign exchange exposure</a:t>
            </a:r>
          </a:p>
          <a:p>
            <a:r>
              <a:rPr lang="en-US" sz="1600" dirty="0"/>
              <a:t>A risk team that understands the products and business which they are there to support</a:t>
            </a:r>
          </a:p>
          <a:p>
            <a:r>
              <a:rPr lang="en-US" sz="1600" dirty="0"/>
              <a:t>Understanding of derivative risks including </a:t>
            </a:r>
            <a:r>
              <a:rPr lang="en-US" sz="1600" dirty="0" err="1"/>
              <a:t>greeks</a:t>
            </a:r>
            <a:r>
              <a:rPr lang="en-US" sz="1600" dirty="0"/>
              <a:t> when included in the portfolio</a:t>
            </a:r>
          </a:p>
          <a:p>
            <a:r>
              <a:rPr lang="en-US" sz="1600" dirty="0"/>
              <a:t>Insurance deductible and how this is handled</a:t>
            </a:r>
          </a:p>
          <a:p>
            <a:r>
              <a:rPr lang="en-US" sz="1600" dirty="0"/>
              <a:t>Independent confirmation of brokerage payments and registering of agents</a:t>
            </a:r>
          </a:p>
          <a:p>
            <a:r>
              <a:rPr lang="en-US" sz="1600" dirty="0"/>
              <a:t>Know storage managers, what is stored and any change of ownership</a:t>
            </a:r>
          </a:p>
          <a:p>
            <a:r>
              <a:rPr lang="en-US" sz="1600" dirty="0"/>
              <a:t>Master data set ideally at all locations otherwise with transformation centrally</a:t>
            </a:r>
          </a:p>
          <a:p>
            <a:r>
              <a:rPr lang="en-US" sz="1600" dirty="0"/>
              <a:t>Observation of characteristic behavior of commercial managers and how they are incentivised</a:t>
            </a:r>
          </a:p>
          <a:p>
            <a:endParaRPr lang="en-US" sz="600" dirty="0"/>
          </a:p>
          <a:p>
            <a:endParaRPr lang="en-US" sz="600" dirty="0"/>
          </a:p>
          <a:p>
            <a:endParaRPr lang="en-US" sz="600" dirty="0"/>
          </a:p>
          <a:p>
            <a:endParaRPr lang="en-US" sz="600" dirty="0"/>
          </a:p>
        </p:txBody>
      </p:sp>
      <p:sp>
        <p:nvSpPr>
          <p:cNvPr id="21" name="Rectangle 20">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15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CE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E824153A-74EE-1A45-9101-CF24D04FF97D}"/>
              </a:ext>
            </a:extLst>
          </p:cNvPr>
          <p:cNvPicPr>
            <a:picLocks noChangeAspect="1"/>
          </p:cNvPicPr>
          <p:nvPr/>
        </p:nvPicPr>
        <p:blipFill>
          <a:blip r:embed="rId2"/>
          <a:stretch>
            <a:fillRect/>
          </a:stretch>
        </p:blipFill>
        <p:spPr>
          <a:xfrm>
            <a:off x="9254442" y="3065306"/>
            <a:ext cx="1462088" cy="727388"/>
          </a:xfrm>
          <a:prstGeom prst="rect">
            <a:avLst/>
          </a:prstGeom>
        </p:spPr>
      </p:pic>
      <p:sp>
        <p:nvSpPr>
          <p:cNvPr id="17" name="TextBox 16">
            <a:extLst>
              <a:ext uri="{FF2B5EF4-FFF2-40B4-BE49-F238E27FC236}">
                <a16:creationId xmlns:a16="http://schemas.microsoft.com/office/drawing/2014/main" id="{15ACE1C2-E5C5-A646-8058-CCB0573E2A71}"/>
              </a:ext>
            </a:extLst>
          </p:cNvPr>
          <p:cNvSpPr txBox="1"/>
          <p:nvPr/>
        </p:nvSpPr>
        <p:spPr>
          <a:xfrm>
            <a:off x="10179782" y="6235700"/>
            <a:ext cx="2012218" cy="523220"/>
          </a:xfrm>
          <a:prstGeom prst="rect">
            <a:avLst/>
          </a:prstGeom>
          <a:noFill/>
        </p:spPr>
        <p:txBody>
          <a:bodyPr wrap="none" rtlCol="0">
            <a:spAutoFit/>
          </a:bodyPr>
          <a:lstStyle/>
          <a:p>
            <a:r>
              <a:rPr lang="en-US" sz="1400" dirty="0">
                <a:solidFill>
                  <a:schemeClr val="bg1"/>
                </a:solidFill>
              </a:rPr>
              <a:t>Tony Walker</a:t>
            </a:r>
          </a:p>
          <a:p>
            <a:r>
              <a:rPr lang="en-US" sz="1400" dirty="0">
                <a:solidFill>
                  <a:schemeClr val="bg1"/>
                </a:solidFill>
              </a:rPr>
              <a:t>tony@ctrmadvisory.com </a:t>
            </a:r>
          </a:p>
        </p:txBody>
      </p:sp>
      <p:sp>
        <p:nvSpPr>
          <p:cNvPr id="18" name="TextBox 17">
            <a:extLst>
              <a:ext uri="{FF2B5EF4-FFF2-40B4-BE49-F238E27FC236}">
                <a16:creationId xmlns:a16="http://schemas.microsoft.com/office/drawing/2014/main" id="{AB31AB67-53B2-CC47-B26B-7AAFA3214E12}"/>
              </a:ext>
            </a:extLst>
          </p:cNvPr>
          <p:cNvSpPr txBox="1"/>
          <p:nvPr/>
        </p:nvSpPr>
        <p:spPr>
          <a:xfrm>
            <a:off x="10154369" y="101600"/>
            <a:ext cx="1972142" cy="307777"/>
          </a:xfrm>
          <a:prstGeom prst="rect">
            <a:avLst/>
          </a:prstGeom>
          <a:noFill/>
        </p:spPr>
        <p:txBody>
          <a:bodyPr wrap="square" rtlCol="0">
            <a:spAutoFit/>
          </a:bodyPr>
          <a:lstStyle/>
          <a:p>
            <a:r>
              <a:rPr lang="en-US" sz="1400" dirty="0">
                <a:solidFill>
                  <a:schemeClr val="bg1"/>
                </a:solidFill>
              </a:rPr>
              <a:t>www.ctrmadvisory.com</a:t>
            </a:r>
          </a:p>
        </p:txBody>
      </p:sp>
    </p:spTree>
    <p:extLst>
      <p:ext uri="{BB962C8B-B14F-4D97-AF65-F5344CB8AC3E}">
        <p14:creationId xmlns:p14="http://schemas.microsoft.com/office/powerpoint/2010/main" val="327601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5A0EC8-E8B6-E548-B0DF-CBF28CE34621}"/>
              </a:ext>
            </a:extLst>
          </p:cNvPr>
          <p:cNvSpPr>
            <a:spLocks noGrp="1"/>
          </p:cNvSpPr>
          <p:nvPr>
            <p:ph idx="1"/>
          </p:nvPr>
        </p:nvSpPr>
        <p:spPr>
          <a:xfrm>
            <a:off x="255896" y="342081"/>
            <a:ext cx="8659504" cy="6312719"/>
          </a:xfrm>
        </p:spPr>
        <p:txBody>
          <a:bodyPr anchor="ctr">
            <a:normAutofit lnSpcReduction="10000"/>
          </a:bodyPr>
          <a:lstStyle/>
          <a:p>
            <a:pPr marL="0" indent="0">
              <a:buNone/>
            </a:pPr>
            <a:r>
              <a:rPr lang="en-US" sz="1400" b="1" dirty="0"/>
              <a:t>Independent verification of system changes by commercial managers once trade input</a:t>
            </a:r>
          </a:p>
          <a:p>
            <a:pPr>
              <a:buSzPct val="50000"/>
              <a:buFont typeface="Wingdings" pitchFamily="2" charset="2"/>
              <a:buChar char="§"/>
            </a:pPr>
            <a:r>
              <a:rPr lang="en-US" sz="1400" dirty="0"/>
              <a:t>Changes to trades can manipulate </a:t>
            </a:r>
            <a:r>
              <a:rPr lang="en-US" sz="1400" dirty="0" err="1"/>
              <a:t>PnL</a:t>
            </a:r>
            <a:r>
              <a:rPr lang="en-US" sz="1400" dirty="0"/>
              <a:t> via cost to offset market values – Leads to masking of real </a:t>
            </a:r>
            <a:r>
              <a:rPr lang="en-US" sz="1400" dirty="0" err="1"/>
              <a:t>PnL</a:t>
            </a:r>
            <a:r>
              <a:rPr lang="en-US" sz="1400" dirty="0"/>
              <a:t> volatility</a:t>
            </a:r>
          </a:p>
          <a:p>
            <a:pPr>
              <a:buSzPct val="50000"/>
            </a:pPr>
            <a:r>
              <a:rPr lang="en-US" sz="1400" dirty="0"/>
              <a:t>Changes to product descriptions – Trader slowly changed PME to UCOME which had twice value</a:t>
            </a:r>
          </a:p>
          <a:p>
            <a:pPr>
              <a:buSzPct val="50000"/>
              <a:buFont typeface="Wingdings" pitchFamily="2" charset="2"/>
              <a:buChar char="§"/>
            </a:pPr>
            <a:r>
              <a:rPr lang="en-US" sz="1400" dirty="0"/>
              <a:t>Change of counterpart – Trader who had been told to stop trading with one counterpart just put different more creditworthy name</a:t>
            </a:r>
          </a:p>
          <a:p>
            <a:pPr marL="0" indent="0">
              <a:buNone/>
            </a:pPr>
            <a:r>
              <a:rPr lang="en-US" sz="1400" b="1" dirty="0"/>
              <a:t>Independent confirmation process</a:t>
            </a:r>
          </a:p>
          <a:p>
            <a:r>
              <a:rPr lang="en-US" sz="1400" dirty="0"/>
              <a:t>Confirmations from customers must come to independent administrative function and all trades must have 3</a:t>
            </a:r>
            <a:r>
              <a:rPr lang="en-US" sz="1400" baseline="30000" dirty="0"/>
              <a:t>rd</a:t>
            </a:r>
            <a:r>
              <a:rPr lang="en-US" sz="1400" dirty="0"/>
              <a:t> party confirmation . Should be time limit set. 24hrs for trade input 72hrs for confirmation.</a:t>
            </a:r>
          </a:p>
          <a:p>
            <a:r>
              <a:rPr lang="en-US" sz="1400" dirty="0"/>
              <a:t>Trader sent forged customer confirmation directly to contract desk, the deals did not exist</a:t>
            </a:r>
          </a:p>
          <a:p>
            <a:r>
              <a:rPr lang="en-US" sz="1400" dirty="0"/>
              <a:t>Trader claimed a basis contracts priced at peak of market and forged confirmation</a:t>
            </a:r>
          </a:p>
          <a:p>
            <a:r>
              <a:rPr lang="en-US" sz="1400" dirty="0"/>
              <a:t>Trader resigned and then </a:t>
            </a:r>
            <a:r>
              <a:rPr lang="en-US" sz="1400" dirty="0" err="1"/>
              <a:t>admited</a:t>
            </a:r>
            <a:r>
              <a:rPr lang="en-US" sz="1400" dirty="0"/>
              <a:t> to cargo heading to Europe and stocks in Costa Rica that nobody was aware of</a:t>
            </a:r>
          </a:p>
          <a:p>
            <a:pPr marL="0" indent="0">
              <a:buNone/>
            </a:pPr>
            <a:r>
              <a:rPr lang="en-US" sz="1400" b="1" dirty="0"/>
              <a:t>Clear rules on how to mark to market</a:t>
            </a:r>
          </a:p>
          <a:p>
            <a:r>
              <a:rPr lang="en-US" sz="1400" dirty="0"/>
              <a:t>If you buy or sell a particular contract in a location for a certain date then that has to be the price mark</a:t>
            </a:r>
          </a:p>
          <a:p>
            <a:r>
              <a:rPr lang="en-US" sz="1400" dirty="0"/>
              <a:t>Internal deals between, for e.g. Brazil and Italy where Italy buys a FOB </a:t>
            </a:r>
            <a:r>
              <a:rPr lang="en-US" sz="1400" dirty="0" err="1"/>
              <a:t>Paranagua</a:t>
            </a:r>
            <a:r>
              <a:rPr lang="en-US" sz="1400" dirty="0"/>
              <a:t> Brazil. Then the next day when looking at the contract in both systems, both sides are showing a profit!! Impossible! </a:t>
            </a:r>
          </a:p>
          <a:p>
            <a:r>
              <a:rPr lang="en-US" sz="1400" dirty="0"/>
              <a:t>Can either be a non consistent </a:t>
            </a:r>
            <a:r>
              <a:rPr lang="en-US" sz="1400" dirty="0" err="1"/>
              <a:t>mtm</a:t>
            </a:r>
            <a:r>
              <a:rPr lang="en-US" sz="1400" dirty="0"/>
              <a:t> across different locations or because Brazil continued to mark to the price FOB </a:t>
            </a:r>
            <a:r>
              <a:rPr lang="en-US" sz="1400" dirty="0" err="1"/>
              <a:t>Paranagua</a:t>
            </a:r>
            <a:r>
              <a:rPr lang="en-US" sz="1400" dirty="0"/>
              <a:t> while the Italian side had now translated that FOB purchase adding haulage, port costs and freight to create an x-store price so effectively realizing all the profit before making any sale!</a:t>
            </a:r>
          </a:p>
          <a:p>
            <a:pPr marL="0" indent="0">
              <a:buNone/>
            </a:pPr>
            <a:r>
              <a:rPr lang="en-US" sz="1400" b="1" dirty="0"/>
              <a:t>Very clear credit granting criteria</a:t>
            </a:r>
          </a:p>
          <a:p>
            <a:r>
              <a:rPr lang="en-US" sz="1400" dirty="0"/>
              <a:t>Have to have an idea of future exposure of deal as once in place it is hard to reduce exposure until deal executed. Potential future exposure.</a:t>
            </a:r>
          </a:p>
          <a:p>
            <a:r>
              <a:rPr lang="en-US" sz="1400" dirty="0"/>
              <a:t>Trader placed large volume deal with low creditworthy counterpart as intermediary to more credit worthy counterpart and market had huge move which went way beyond agreed limit</a:t>
            </a:r>
          </a:p>
          <a:p>
            <a:endParaRPr lang="en-US" sz="6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15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CE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2D7A4014-629D-0A4D-AAF5-DC173DDA28EA}"/>
              </a:ext>
            </a:extLst>
          </p:cNvPr>
          <p:cNvPicPr>
            <a:picLocks noChangeAspect="1"/>
          </p:cNvPicPr>
          <p:nvPr/>
        </p:nvPicPr>
        <p:blipFill>
          <a:blip r:embed="rId2"/>
          <a:stretch>
            <a:fillRect/>
          </a:stretch>
        </p:blipFill>
        <p:spPr>
          <a:xfrm>
            <a:off x="9254442" y="3065306"/>
            <a:ext cx="1462088" cy="727388"/>
          </a:xfrm>
          <a:prstGeom prst="rect">
            <a:avLst/>
          </a:prstGeom>
        </p:spPr>
      </p:pic>
      <p:sp>
        <p:nvSpPr>
          <p:cNvPr id="8" name="TextBox 7">
            <a:extLst>
              <a:ext uri="{FF2B5EF4-FFF2-40B4-BE49-F238E27FC236}">
                <a16:creationId xmlns:a16="http://schemas.microsoft.com/office/drawing/2014/main" id="{E6E325BE-8C0A-F14F-9E96-F2B0E49E3953}"/>
              </a:ext>
            </a:extLst>
          </p:cNvPr>
          <p:cNvSpPr txBox="1"/>
          <p:nvPr/>
        </p:nvSpPr>
        <p:spPr>
          <a:xfrm>
            <a:off x="10179782" y="6235700"/>
            <a:ext cx="2012218" cy="523220"/>
          </a:xfrm>
          <a:prstGeom prst="rect">
            <a:avLst/>
          </a:prstGeom>
          <a:noFill/>
        </p:spPr>
        <p:txBody>
          <a:bodyPr wrap="none" rtlCol="0">
            <a:spAutoFit/>
          </a:bodyPr>
          <a:lstStyle/>
          <a:p>
            <a:r>
              <a:rPr lang="en-US" sz="1400" dirty="0">
                <a:solidFill>
                  <a:schemeClr val="bg1"/>
                </a:solidFill>
              </a:rPr>
              <a:t>Tony Walker</a:t>
            </a:r>
          </a:p>
          <a:p>
            <a:r>
              <a:rPr lang="en-US" sz="1400" dirty="0">
                <a:solidFill>
                  <a:schemeClr val="bg1"/>
                </a:solidFill>
              </a:rPr>
              <a:t>tony@ctrmadvisory.com </a:t>
            </a:r>
          </a:p>
        </p:txBody>
      </p:sp>
    </p:spTree>
    <p:extLst>
      <p:ext uri="{BB962C8B-B14F-4D97-AF65-F5344CB8AC3E}">
        <p14:creationId xmlns:p14="http://schemas.microsoft.com/office/powerpoint/2010/main" val="1950694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5A0EC8-E8B6-E548-B0DF-CBF28CE34621}"/>
              </a:ext>
            </a:extLst>
          </p:cNvPr>
          <p:cNvSpPr>
            <a:spLocks noGrp="1"/>
          </p:cNvSpPr>
          <p:nvPr>
            <p:ph idx="1"/>
          </p:nvPr>
        </p:nvSpPr>
        <p:spPr>
          <a:xfrm>
            <a:off x="220133" y="711201"/>
            <a:ext cx="8695267" cy="5905500"/>
          </a:xfrm>
        </p:spPr>
        <p:txBody>
          <a:bodyPr anchor="ctr">
            <a:normAutofit/>
          </a:bodyPr>
          <a:lstStyle/>
          <a:p>
            <a:pPr marL="0" indent="0">
              <a:buNone/>
            </a:pPr>
            <a:r>
              <a:rPr lang="en-US" sz="1200" b="1" dirty="0"/>
              <a:t>Standard legal contracts</a:t>
            </a:r>
          </a:p>
          <a:p>
            <a:r>
              <a:rPr lang="en-US" sz="1200" dirty="0"/>
              <a:t>Non standard contracts can create issues for business if negotiated by trader without legal advice</a:t>
            </a:r>
          </a:p>
          <a:p>
            <a:r>
              <a:rPr lang="en-US" sz="1200" dirty="0"/>
              <a:t>Payment terms which grant credit terms in order to exchange credit risk for profit</a:t>
            </a:r>
          </a:p>
          <a:p>
            <a:r>
              <a:rPr lang="en-US" sz="1200" dirty="0"/>
              <a:t>Quality standards which give right of counterpart to reject easily and will be mark to market rather than credit driven</a:t>
            </a:r>
          </a:p>
          <a:p>
            <a:r>
              <a:rPr lang="en-US" sz="1200" dirty="0"/>
              <a:t>Have received forged contracts which differed ownership from one counterpart to another</a:t>
            </a:r>
          </a:p>
          <a:p>
            <a:pPr marL="0" indent="0">
              <a:buNone/>
            </a:pPr>
            <a:r>
              <a:rPr lang="en-US" sz="1200" b="1" dirty="0"/>
              <a:t>Pricing basis standard market terms with cost items and variations clearly separated</a:t>
            </a:r>
          </a:p>
          <a:p>
            <a:r>
              <a:rPr lang="en-US" sz="1200" dirty="0"/>
              <a:t>Important to relate pricing back to recognized markets, locations and dates</a:t>
            </a:r>
          </a:p>
          <a:p>
            <a:r>
              <a:rPr lang="en-US" sz="1200" dirty="0"/>
              <a:t>All non standard items should be split out into separate cost items</a:t>
            </a:r>
          </a:p>
          <a:p>
            <a:r>
              <a:rPr lang="en-US" sz="1200" dirty="0"/>
              <a:t>Trader would put in off-market price and claim it was due to specific contractual terms such as load rate, port priority etc.  </a:t>
            </a:r>
          </a:p>
          <a:p>
            <a:pPr marL="0" indent="0">
              <a:buNone/>
            </a:pPr>
            <a:r>
              <a:rPr lang="en-US" sz="1200" b="1" dirty="0"/>
              <a:t>Checks on execution and rolling of contracts</a:t>
            </a:r>
          </a:p>
          <a:p>
            <a:r>
              <a:rPr lang="en-US" sz="1200" dirty="0"/>
              <a:t>Contracts may not be executed due to issues on either side and issue hidden by rolling to a later date. </a:t>
            </a:r>
          </a:p>
          <a:p>
            <a:r>
              <a:rPr lang="en-US" sz="1200" dirty="0"/>
              <a:t>Sometimes contracts with a positive </a:t>
            </a:r>
            <a:r>
              <a:rPr lang="en-US" sz="1200" dirty="0" err="1"/>
              <a:t>mtm</a:t>
            </a:r>
            <a:r>
              <a:rPr lang="en-US" sz="1200" dirty="0"/>
              <a:t> are rolled multiple times 1-month or more forward to avoid showing a default and taking hit (low default rate??)</a:t>
            </a:r>
          </a:p>
          <a:p>
            <a:r>
              <a:rPr lang="en-US" sz="1200" dirty="0"/>
              <a:t>Seen huge abuse of this in origination countries where counterparts were bankrupt and yet forward contracts kept on books with discounted cashflows and no default risk. Need to have correct discounting of receivables including default risk.</a:t>
            </a:r>
          </a:p>
          <a:p>
            <a:pPr marL="0" indent="0">
              <a:buNone/>
            </a:pPr>
            <a:r>
              <a:rPr lang="en-US" sz="1200" b="1" dirty="0"/>
              <a:t>Day one profit/loss and unusually large profit/loss change</a:t>
            </a:r>
          </a:p>
          <a:p>
            <a:r>
              <a:rPr lang="en-US" sz="1200" dirty="0"/>
              <a:t>Sometimes contracts can be structured cleverly to show higher than </a:t>
            </a:r>
            <a:r>
              <a:rPr lang="en-US" sz="1200" dirty="0" err="1"/>
              <a:t>realisable</a:t>
            </a:r>
            <a:r>
              <a:rPr lang="en-US" sz="1200" dirty="0"/>
              <a:t> profit</a:t>
            </a:r>
          </a:p>
          <a:p>
            <a:r>
              <a:rPr lang="en-US" sz="1200" dirty="0"/>
              <a:t>Saw an example of a capacity deal on pipeline that was spread over 8 years and yet the pipeline would only be in service for 4 years</a:t>
            </a:r>
          </a:p>
          <a:p>
            <a:r>
              <a:rPr lang="en-US" sz="1200" dirty="0"/>
              <a:t>If there is a cut off point for calculating bonus on profit can see very </a:t>
            </a:r>
            <a:r>
              <a:rPr lang="en-US" sz="1200" dirty="0" err="1"/>
              <a:t>favourable</a:t>
            </a:r>
            <a:r>
              <a:rPr lang="en-US" sz="1200" dirty="0"/>
              <a:t> re-marking of contracts to that point</a:t>
            </a:r>
          </a:p>
          <a:p>
            <a:pPr marL="0" indent="0">
              <a:buNone/>
            </a:pPr>
            <a:endParaRPr lang="en-US" sz="1200" dirty="0"/>
          </a:p>
          <a:p>
            <a:endParaRPr lang="en-US" sz="1200" dirty="0"/>
          </a:p>
          <a:p>
            <a:endParaRPr lang="en-US" sz="1200" dirty="0"/>
          </a:p>
          <a:p>
            <a:endParaRPr lang="en-US" sz="1200" dirty="0"/>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15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CE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D409789B-CC9C-8440-8A18-2CD99D7D9B45}"/>
              </a:ext>
            </a:extLst>
          </p:cNvPr>
          <p:cNvPicPr>
            <a:picLocks noChangeAspect="1"/>
          </p:cNvPicPr>
          <p:nvPr/>
        </p:nvPicPr>
        <p:blipFill>
          <a:blip r:embed="rId2"/>
          <a:stretch>
            <a:fillRect/>
          </a:stretch>
        </p:blipFill>
        <p:spPr>
          <a:xfrm>
            <a:off x="9254442" y="3065306"/>
            <a:ext cx="1462088" cy="727388"/>
          </a:xfrm>
          <a:prstGeom prst="rect">
            <a:avLst/>
          </a:prstGeom>
        </p:spPr>
      </p:pic>
      <p:sp>
        <p:nvSpPr>
          <p:cNvPr id="10" name="TextBox 9">
            <a:extLst>
              <a:ext uri="{FF2B5EF4-FFF2-40B4-BE49-F238E27FC236}">
                <a16:creationId xmlns:a16="http://schemas.microsoft.com/office/drawing/2014/main" id="{710544CF-1BD9-4A4A-A1CF-31502CED64B4}"/>
              </a:ext>
            </a:extLst>
          </p:cNvPr>
          <p:cNvSpPr txBox="1"/>
          <p:nvPr/>
        </p:nvSpPr>
        <p:spPr>
          <a:xfrm>
            <a:off x="10179782" y="6235700"/>
            <a:ext cx="2012218" cy="523220"/>
          </a:xfrm>
          <a:prstGeom prst="rect">
            <a:avLst/>
          </a:prstGeom>
          <a:noFill/>
        </p:spPr>
        <p:txBody>
          <a:bodyPr wrap="none" rtlCol="0">
            <a:spAutoFit/>
          </a:bodyPr>
          <a:lstStyle/>
          <a:p>
            <a:r>
              <a:rPr lang="en-US" sz="1400" dirty="0">
                <a:solidFill>
                  <a:schemeClr val="bg1"/>
                </a:solidFill>
              </a:rPr>
              <a:t>Tony Walker</a:t>
            </a:r>
          </a:p>
          <a:p>
            <a:r>
              <a:rPr lang="en-US" sz="1400" dirty="0">
                <a:solidFill>
                  <a:schemeClr val="bg1"/>
                </a:solidFill>
              </a:rPr>
              <a:t>tony@ctrmadvisory.com </a:t>
            </a:r>
          </a:p>
        </p:txBody>
      </p:sp>
    </p:spTree>
    <p:extLst>
      <p:ext uri="{BB962C8B-B14F-4D97-AF65-F5344CB8AC3E}">
        <p14:creationId xmlns:p14="http://schemas.microsoft.com/office/powerpoint/2010/main" val="1442504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5A0EC8-E8B6-E548-B0DF-CBF28CE34621}"/>
              </a:ext>
            </a:extLst>
          </p:cNvPr>
          <p:cNvSpPr>
            <a:spLocks noGrp="1"/>
          </p:cNvSpPr>
          <p:nvPr>
            <p:ph idx="1"/>
          </p:nvPr>
        </p:nvSpPr>
        <p:spPr>
          <a:xfrm>
            <a:off x="120429" y="178440"/>
            <a:ext cx="8667971" cy="6357827"/>
          </a:xfrm>
        </p:spPr>
        <p:txBody>
          <a:bodyPr anchor="ctr">
            <a:normAutofit/>
          </a:bodyPr>
          <a:lstStyle/>
          <a:p>
            <a:pPr marL="0" indent="0">
              <a:buNone/>
            </a:pPr>
            <a:r>
              <a:rPr lang="en-US" sz="1400" b="1" dirty="0"/>
              <a:t>Realised/unrealized profit/loss variation</a:t>
            </a:r>
          </a:p>
          <a:p>
            <a:r>
              <a:rPr lang="en-US" sz="1400" dirty="0"/>
              <a:t>Commodity books are cyclical in their realized vs unrealized profit/loss so at times the realized is positive and unrealized negative and vice versa</a:t>
            </a:r>
          </a:p>
          <a:p>
            <a:r>
              <a:rPr lang="en-US" sz="1400" dirty="0"/>
              <a:t>When there is a trend towards increasing realized loss and unrealized profit then investigation is essential</a:t>
            </a:r>
          </a:p>
          <a:p>
            <a:r>
              <a:rPr lang="en-US" sz="1400" dirty="0"/>
              <a:t>Trader was changing forward deals in many ways, over time we saw 11,000 contract amendments which improved unrealized results while realized results continued to grow increasingly negative</a:t>
            </a:r>
          </a:p>
          <a:p>
            <a:r>
              <a:rPr lang="en-US" sz="1400" dirty="0"/>
              <a:t>A freight book can look perfectly hedged in the forward book but as the physical voyages are realised this can result in large losses both on the physical charter and the FFA hedge book. So realisation process lead to a running down of entire forward book. </a:t>
            </a:r>
          </a:p>
          <a:p>
            <a:pPr marL="0" indent="0">
              <a:buNone/>
            </a:pPr>
            <a:r>
              <a:rPr lang="en-US" sz="1400" b="1" dirty="0"/>
              <a:t> Illiquid price marks and verification with nearest correlated market, not only exchange derivative comparison</a:t>
            </a:r>
          </a:p>
          <a:p>
            <a:r>
              <a:rPr lang="en-US" sz="1400" dirty="0"/>
              <a:t>Have to be able to verify that price marks used for forward </a:t>
            </a:r>
            <a:r>
              <a:rPr lang="en-US" sz="1400" dirty="0" err="1"/>
              <a:t>mtm</a:t>
            </a:r>
            <a:r>
              <a:rPr lang="en-US" sz="1400" dirty="0"/>
              <a:t> are correct. It is not always possible to obtain independent quotes for every market</a:t>
            </a:r>
          </a:p>
          <a:p>
            <a:r>
              <a:rPr lang="en-US" sz="1400" dirty="0"/>
              <a:t>Have to find a proxy or ideally 2 proxy markets where 3</a:t>
            </a:r>
            <a:r>
              <a:rPr lang="en-US" sz="1400" baseline="30000" dirty="0"/>
              <a:t>rd</a:t>
            </a:r>
            <a:r>
              <a:rPr lang="en-US" sz="1400" dirty="0"/>
              <a:t> party marks or new trade are available</a:t>
            </a:r>
          </a:p>
          <a:p>
            <a:r>
              <a:rPr lang="en-US" sz="1400" dirty="0"/>
              <a:t>It is not enough to just check to see if prices were moved or whether they were moved in some proportion to an exchange derivative</a:t>
            </a:r>
          </a:p>
          <a:p>
            <a:r>
              <a:rPr lang="en-US" sz="1400" dirty="0"/>
              <a:t>Had traders lock in a spread between a physical purchase and futures hedge when these two were very uncorrelated and even in different currencies</a:t>
            </a:r>
          </a:p>
          <a:p>
            <a:r>
              <a:rPr lang="en-US" sz="1400" dirty="0"/>
              <a:t>Best is a regular 3</a:t>
            </a:r>
            <a:r>
              <a:rPr lang="en-US" sz="1400" baseline="30000" dirty="0"/>
              <a:t>rd</a:t>
            </a:r>
            <a:r>
              <a:rPr lang="en-US" sz="1400" dirty="0"/>
              <a:t> party broker or price vendor quote, next is a recent trade, third is a correlated liquid market</a:t>
            </a:r>
          </a:p>
          <a:p>
            <a:r>
              <a:rPr lang="en-US" sz="1400" dirty="0"/>
              <a:t>Liquidity can be a big problem even when there are daily marks. Seen classic examples in ethanol spreads when small volumes drove market price into the floor. </a:t>
            </a:r>
          </a:p>
          <a:p>
            <a:pPr marL="0" indent="0">
              <a:buNone/>
            </a:pPr>
            <a:endParaRPr lang="en-US" sz="800" dirty="0"/>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15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CE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365977FC-C58B-064B-99F8-B441202F51FA}"/>
              </a:ext>
            </a:extLst>
          </p:cNvPr>
          <p:cNvPicPr>
            <a:picLocks noChangeAspect="1"/>
          </p:cNvPicPr>
          <p:nvPr/>
        </p:nvPicPr>
        <p:blipFill>
          <a:blip r:embed="rId2"/>
          <a:stretch>
            <a:fillRect/>
          </a:stretch>
        </p:blipFill>
        <p:spPr>
          <a:xfrm>
            <a:off x="9254442" y="3065306"/>
            <a:ext cx="1462088" cy="727388"/>
          </a:xfrm>
          <a:prstGeom prst="rect">
            <a:avLst/>
          </a:prstGeom>
        </p:spPr>
      </p:pic>
      <p:sp>
        <p:nvSpPr>
          <p:cNvPr id="10" name="TextBox 9">
            <a:extLst>
              <a:ext uri="{FF2B5EF4-FFF2-40B4-BE49-F238E27FC236}">
                <a16:creationId xmlns:a16="http://schemas.microsoft.com/office/drawing/2014/main" id="{47C3AC2F-1EC3-0F4D-A0AB-A35FE4285206}"/>
              </a:ext>
            </a:extLst>
          </p:cNvPr>
          <p:cNvSpPr txBox="1"/>
          <p:nvPr/>
        </p:nvSpPr>
        <p:spPr>
          <a:xfrm>
            <a:off x="10179782" y="6235700"/>
            <a:ext cx="2012218" cy="523220"/>
          </a:xfrm>
          <a:prstGeom prst="rect">
            <a:avLst/>
          </a:prstGeom>
          <a:noFill/>
        </p:spPr>
        <p:txBody>
          <a:bodyPr wrap="none" rtlCol="0">
            <a:spAutoFit/>
          </a:bodyPr>
          <a:lstStyle/>
          <a:p>
            <a:r>
              <a:rPr lang="en-US" sz="1400" dirty="0">
                <a:solidFill>
                  <a:schemeClr val="bg1"/>
                </a:solidFill>
              </a:rPr>
              <a:t>Tony Walker</a:t>
            </a:r>
          </a:p>
          <a:p>
            <a:r>
              <a:rPr lang="en-US" sz="1400" dirty="0">
                <a:solidFill>
                  <a:schemeClr val="bg1"/>
                </a:solidFill>
              </a:rPr>
              <a:t>tony@ctrmadvisory.com </a:t>
            </a:r>
          </a:p>
        </p:txBody>
      </p:sp>
    </p:spTree>
    <p:extLst>
      <p:ext uri="{BB962C8B-B14F-4D97-AF65-F5344CB8AC3E}">
        <p14:creationId xmlns:p14="http://schemas.microsoft.com/office/powerpoint/2010/main" val="1326859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5A0EC8-E8B6-E548-B0DF-CBF28CE34621}"/>
              </a:ext>
            </a:extLst>
          </p:cNvPr>
          <p:cNvSpPr>
            <a:spLocks noGrp="1"/>
          </p:cNvSpPr>
          <p:nvPr>
            <p:ph idx="1"/>
          </p:nvPr>
        </p:nvSpPr>
        <p:spPr>
          <a:xfrm>
            <a:off x="171229" y="342081"/>
            <a:ext cx="8600238" cy="6380452"/>
          </a:xfrm>
        </p:spPr>
        <p:txBody>
          <a:bodyPr anchor="ctr">
            <a:normAutofit/>
          </a:bodyPr>
          <a:lstStyle/>
          <a:p>
            <a:pPr marL="0" indent="0">
              <a:buNone/>
            </a:pPr>
            <a:r>
              <a:rPr lang="en-US" sz="1400" b="1" dirty="0"/>
              <a:t>Ability to measure and well defined rules around foreign exchange exposure</a:t>
            </a:r>
          </a:p>
          <a:p>
            <a:r>
              <a:rPr lang="en-US" sz="1400" dirty="0"/>
              <a:t>Have to know what needs to be hedged. Includes realised or </a:t>
            </a:r>
            <a:r>
              <a:rPr lang="en-US" sz="1400" dirty="0" err="1"/>
              <a:t>unrealised</a:t>
            </a:r>
            <a:r>
              <a:rPr lang="en-US" sz="1400" dirty="0"/>
              <a:t> profit, operational costs </a:t>
            </a:r>
          </a:p>
          <a:p>
            <a:r>
              <a:rPr lang="en-US" sz="1400" dirty="0"/>
              <a:t>Need to define if you hedge a purchase in one currency if that product is to be sold into a market in the same currency , or if there are future receivables even Tax, basically everything.</a:t>
            </a:r>
          </a:p>
          <a:p>
            <a:r>
              <a:rPr lang="en-US" sz="1400" dirty="0"/>
              <a:t>Any business that has an exposure outside reporting currency must have definition and  limits. </a:t>
            </a:r>
          </a:p>
          <a:p>
            <a:pPr marL="0" indent="0">
              <a:buNone/>
            </a:pPr>
            <a:r>
              <a:rPr lang="en-US" sz="1400" b="1" dirty="0"/>
              <a:t>A risk and control team that understands the products and business which they are there to support</a:t>
            </a:r>
          </a:p>
          <a:p>
            <a:r>
              <a:rPr lang="en-US" sz="1400" dirty="0"/>
              <a:t>It is essential that the control functions can challenge the commercial function. This is essential when contracts or pricing looks suspect or there have been changes to contracts</a:t>
            </a:r>
          </a:p>
          <a:p>
            <a:r>
              <a:rPr lang="en-US" sz="1400" dirty="0"/>
              <a:t>Had risk identify huge differential between unrealized contract valuation and real market, trader had argued many reasons why it was justified and eventually achieved his wish then when contract was executed a large loss was taken.  </a:t>
            </a:r>
          </a:p>
          <a:p>
            <a:r>
              <a:rPr lang="en-US" sz="1400" dirty="0"/>
              <a:t>There was a trader who was dealing in early stage carbon credits called CER’s in a company that did not understand that market. He marked his book vs. the liquid exchange contract CER price. Made millions and took bonus then left the company. Then new guy realized they had been screwed. </a:t>
            </a:r>
          </a:p>
          <a:p>
            <a:r>
              <a:rPr lang="en-US" sz="1400" dirty="0"/>
              <a:t>Had a freight trader that was running a large book outside of company freight requirements. Physical positions were being hedged with FFA contracts which are not a perfect correlation with a physical vessel on set routes and so the hedging was not linear. He was forced to change this hedge to a 1:1 and it cost millions $.</a:t>
            </a:r>
          </a:p>
          <a:p>
            <a:r>
              <a:rPr lang="en-US" sz="1400" dirty="0"/>
              <a:t>Mass balance in tank stocks and ability to manage independently as separating credits from physical stock gets complex. This needs physical check and certificate evidence to verify.</a:t>
            </a:r>
          </a:p>
          <a:p>
            <a:r>
              <a:rPr lang="en-US" sz="1400" dirty="0"/>
              <a:t>Business built on subsidy is a bad idea. Blenders credit example. Long term lease contracts around a subsidy that gets removed by politics can be extremely expensive</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15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CE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05ED4891-CE5A-704F-8450-FED7CCED0665}"/>
              </a:ext>
            </a:extLst>
          </p:cNvPr>
          <p:cNvPicPr>
            <a:picLocks noChangeAspect="1"/>
          </p:cNvPicPr>
          <p:nvPr/>
        </p:nvPicPr>
        <p:blipFill>
          <a:blip r:embed="rId2"/>
          <a:stretch>
            <a:fillRect/>
          </a:stretch>
        </p:blipFill>
        <p:spPr>
          <a:xfrm>
            <a:off x="9254442" y="3065306"/>
            <a:ext cx="1462088" cy="727388"/>
          </a:xfrm>
          <a:prstGeom prst="rect">
            <a:avLst/>
          </a:prstGeom>
        </p:spPr>
      </p:pic>
      <p:sp>
        <p:nvSpPr>
          <p:cNvPr id="10" name="TextBox 9">
            <a:extLst>
              <a:ext uri="{FF2B5EF4-FFF2-40B4-BE49-F238E27FC236}">
                <a16:creationId xmlns:a16="http://schemas.microsoft.com/office/drawing/2014/main" id="{D92AC1A1-6486-9B48-BA6A-EA03FCD3B20B}"/>
              </a:ext>
            </a:extLst>
          </p:cNvPr>
          <p:cNvSpPr txBox="1"/>
          <p:nvPr/>
        </p:nvSpPr>
        <p:spPr>
          <a:xfrm>
            <a:off x="10179782" y="6235700"/>
            <a:ext cx="2012218" cy="523220"/>
          </a:xfrm>
          <a:prstGeom prst="rect">
            <a:avLst/>
          </a:prstGeom>
          <a:noFill/>
        </p:spPr>
        <p:txBody>
          <a:bodyPr wrap="none" rtlCol="0">
            <a:spAutoFit/>
          </a:bodyPr>
          <a:lstStyle/>
          <a:p>
            <a:r>
              <a:rPr lang="en-US" sz="1400" dirty="0">
                <a:solidFill>
                  <a:schemeClr val="bg1"/>
                </a:solidFill>
              </a:rPr>
              <a:t>Tony Walker</a:t>
            </a:r>
          </a:p>
          <a:p>
            <a:r>
              <a:rPr lang="en-US" sz="1400" dirty="0">
                <a:solidFill>
                  <a:schemeClr val="bg1"/>
                </a:solidFill>
              </a:rPr>
              <a:t>tony@ctrmadvisory.com </a:t>
            </a:r>
          </a:p>
        </p:txBody>
      </p:sp>
    </p:spTree>
    <p:extLst>
      <p:ext uri="{BB962C8B-B14F-4D97-AF65-F5344CB8AC3E}">
        <p14:creationId xmlns:p14="http://schemas.microsoft.com/office/powerpoint/2010/main" val="2386613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5A0EC8-E8B6-E548-B0DF-CBF28CE34621}"/>
              </a:ext>
            </a:extLst>
          </p:cNvPr>
          <p:cNvSpPr>
            <a:spLocks noGrp="1"/>
          </p:cNvSpPr>
          <p:nvPr>
            <p:ph idx="1"/>
          </p:nvPr>
        </p:nvSpPr>
        <p:spPr>
          <a:xfrm>
            <a:off x="120429" y="342081"/>
            <a:ext cx="8794971" cy="6329652"/>
          </a:xfrm>
        </p:spPr>
        <p:txBody>
          <a:bodyPr anchor="ctr">
            <a:normAutofit/>
          </a:bodyPr>
          <a:lstStyle/>
          <a:p>
            <a:pPr marL="0" indent="0">
              <a:buNone/>
            </a:pPr>
            <a:r>
              <a:rPr lang="en-US" sz="1400" b="1" dirty="0"/>
              <a:t>Understanding of derivative risks when in portfolio</a:t>
            </a:r>
          </a:p>
          <a:p>
            <a:r>
              <a:rPr lang="en-US" sz="1400" dirty="0"/>
              <a:t>If derivatives are going to be used then control functions have to have a very good understanding of the product and pricing</a:t>
            </a:r>
          </a:p>
          <a:p>
            <a:r>
              <a:rPr lang="en-US" sz="1400" dirty="0"/>
              <a:t>I used to trade an options book for a hedge fund and every day that fund would </a:t>
            </a:r>
            <a:r>
              <a:rPr lang="en-US" sz="1400" dirty="0" err="1"/>
              <a:t>mtm</a:t>
            </a:r>
            <a:r>
              <a:rPr lang="en-US" sz="1400" dirty="0"/>
              <a:t> the options book using underlying at the money valuations. When I sold an out the money structure I could </a:t>
            </a:r>
            <a:r>
              <a:rPr lang="en-US" sz="1400" dirty="0" err="1"/>
              <a:t>realise</a:t>
            </a:r>
            <a:r>
              <a:rPr lang="en-US" sz="1400" dirty="0"/>
              <a:t> millions day one and then the skill was to manage it into expiry to retain as much as possible. Nobody ever challenged me. This can really be manipulated on bonus dates. </a:t>
            </a:r>
          </a:p>
          <a:p>
            <a:r>
              <a:rPr lang="en-US" sz="1400" dirty="0"/>
              <a:t>Best to test anybody either trading or controlling derivative portfolios before giving limits or oversight</a:t>
            </a:r>
          </a:p>
          <a:p>
            <a:r>
              <a:rPr lang="en-US" sz="1400" dirty="0"/>
              <a:t>I ultimately had to dismiss a trader that was trading a very risky derivative portfolio and then had a huge task closing it without losing too much. He went to another commodity company and within six month lost $50m with the same strategy. I got lucky.</a:t>
            </a:r>
          </a:p>
          <a:p>
            <a:pPr marL="0" indent="0">
              <a:buNone/>
            </a:pPr>
            <a:r>
              <a:rPr lang="en-US" sz="1400" b="1" dirty="0"/>
              <a:t>Insurance deductible and how this is handled</a:t>
            </a:r>
          </a:p>
          <a:p>
            <a:r>
              <a:rPr lang="en-US" sz="1400" dirty="0"/>
              <a:t>If there is for example, a minimum 250k for external claims and a pool of smaller claims is distributed as cost to entire business then this can be abused</a:t>
            </a:r>
          </a:p>
          <a:p>
            <a:r>
              <a:rPr lang="en-US" sz="1400" dirty="0"/>
              <a:t>A trader would underfill vessels and blend low quality product to always result in claims below the 250k threshold to his counterparts. He would then claim on the deductible scheme and those losses would be distributed across all the businesses so he would benefit</a:t>
            </a:r>
          </a:p>
          <a:p>
            <a:pPr marL="0" indent="0">
              <a:buNone/>
            </a:pPr>
            <a:r>
              <a:rPr lang="en-US" sz="1400" b="1" dirty="0"/>
              <a:t>Independent confirmation of brokerage payments and registering of agents</a:t>
            </a:r>
          </a:p>
          <a:p>
            <a:r>
              <a:rPr lang="en-US" sz="1400" dirty="0"/>
              <a:t>Agency and brokerage payments should be fairly standard and if higher, there needs to be a clear edge provided, such as bringing </a:t>
            </a:r>
            <a:r>
              <a:rPr lang="en-US" sz="1400" dirty="0" err="1"/>
              <a:t>favourable</a:t>
            </a:r>
            <a:r>
              <a:rPr lang="en-US" sz="1400" dirty="0"/>
              <a:t> deals</a:t>
            </a:r>
          </a:p>
          <a:p>
            <a:r>
              <a:rPr lang="en-US" sz="1400" dirty="0"/>
              <a:t>Had a trader register his buyers as agents and then when they bought from him at a high price for their company he would pay them x$/</a:t>
            </a:r>
            <a:r>
              <a:rPr lang="en-US" sz="1400" dirty="0" err="1"/>
              <a:t>mt</a:t>
            </a:r>
            <a:r>
              <a:rPr lang="en-US" sz="1400" dirty="0"/>
              <a:t> directly to their own bank account</a:t>
            </a:r>
          </a:p>
          <a:p>
            <a:endParaRPr lang="en-US" sz="800" dirty="0"/>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15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CE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3299B60D-0565-A740-A7F8-3CDA54C516DC}"/>
              </a:ext>
            </a:extLst>
          </p:cNvPr>
          <p:cNvPicPr>
            <a:picLocks noChangeAspect="1"/>
          </p:cNvPicPr>
          <p:nvPr/>
        </p:nvPicPr>
        <p:blipFill>
          <a:blip r:embed="rId2"/>
          <a:stretch>
            <a:fillRect/>
          </a:stretch>
        </p:blipFill>
        <p:spPr>
          <a:xfrm>
            <a:off x="9254442" y="3065306"/>
            <a:ext cx="1462088" cy="727388"/>
          </a:xfrm>
          <a:prstGeom prst="rect">
            <a:avLst/>
          </a:prstGeom>
        </p:spPr>
      </p:pic>
      <p:sp>
        <p:nvSpPr>
          <p:cNvPr id="10" name="TextBox 9">
            <a:extLst>
              <a:ext uri="{FF2B5EF4-FFF2-40B4-BE49-F238E27FC236}">
                <a16:creationId xmlns:a16="http://schemas.microsoft.com/office/drawing/2014/main" id="{CE65BFF6-F0BD-9E45-A61A-1E9D37DB8E4B}"/>
              </a:ext>
            </a:extLst>
          </p:cNvPr>
          <p:cNvSpPr txBox="1"/>
          <p:nvPr/>
        </p:nvSpPr>
        <p:spPr>
          <a:xfrm>
            <a:off x="10179782" y="6235700"/>
            <a:ext cx="2012218" cy="523220"/>
          </a:xfrm>
          <a:prstGeom prst="rect">
            <a:avLst/>
          </a:prstGeom>
          <a:noFill/>
        </p:spPr>
        <p:txBody>
          <a:bodyPr wrap="none" rtlCol="0">
            <a:spAutoFit/>
          </a:bodyPr>
          <a:lstStyle/>
          <a:p>
            <a:r>
              <a:rPr lang="en-US" sz="1400" dirty="0">
                <a:solidFill>
                  <a:schemeClr val="bg1"/>
                </a:solidFill>
              </a:rPr>
              <a:t>Tony Walker</a:t>
            </a:r>
          </a:p>
          <a:p>
            <a:r>
              <a:rPr lang="en-US" sz="1400" dirty="0">
                <a:solidFill>
                  <a:schemeClr val="bg1"/>
                </a:solidFill>
              </a:rPr>
              <a:t>tony@ctrmadvisory.com </a:t>
            </a:r>
          </a:p>
        </p:txBody>
      </p:sp>
    </p:spTree>
    <p:extLst>
      <p:ext uri="{BB962C8B-B14F-4D97-AF65-F5344CB8AC3E}">
        <p14:creationId xmlns:p14="http://schemas.microsoft.com/office/powerpoint/2010/main" val="15813940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20979</TotalTime>
  <Words>2736</Words>
  <Application>Microsoft Macintosh PowerPoint</Application>
  <PresentationFormat>Widescreen</PresentationFormat>
  <Paragraphs>197</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Office Theme</vt:lpstr>
      <vt:lpstr>PowerPoint Presentation</vt:lpstr>
      <vt:lpstr>PowerPoint Presentation</vt:lpstr>
      <vt:lpstr>Data Transparency</vt:lpstr>
      <vt:lpstr>Recommended Controls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Policy Essentials</vt:lpstr>
      <vt:lpstr>Risk Appetite</vt:lpstr>
      <vt:lpstr>Risk Culture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Walker</dc:creator>
  <cp:lastModifiedBy>Anthony Walker</cp:lastModifiedBy>
  <cp:revision>68</cp:revision>
  <cp:lastPrinted>2019-03-26T18:24:44Z</cp:lastPrinted>
  <dcterms:created xsi:type="dcterms:W3CDTF">2019-03-14T11:30:10Z</dcterms:created>
  <dcterms:modified xsi:type="dcterms:W3CDTF">2019-03-29T13:44:42Z</dcterms:modified>
</cp:coreProperties>
</file>